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DCC"/>
          </a:solidFill>
        </a:fill>
      </a:tcStyle>
    </a:wholeTbl>
    <a:band2H>
      <a:tcTxStyle b="def" i="def"/>
      <a:tcStyle>
        <a:tcBdr/>
        <a:fill>
          <a:solidFill>
            <a:srgbClr val="F6EF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7E4"/>
          </a:solidFill>
        </a:fill>
      </a:tcStyle>
    </a:wholeTbl>
    <a:band2H>
      <a:tcTxStyle b="def" i="def"/>
      <a:tcStyle>
        <a:tcBdr/>
        <a:fill>
          <a:solidFill>
            <a:srgbClr val="F4F3F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ECCC"/>
          </a:solidFill>
        </a:fill>
      </a:tcStyle>
    </a:wholeTbl>
    <a:band2H>
      <a:tcTxStyle b="def" i="def"/>
      <a:tcStyle>
        <a:tcBdr/>
        <a:fill>
          <a:solidFill>
            <a:srgbClr val="EAF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 blauw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3366">
              <a:alpha val="701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en afbeelding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/>
          </p:nvPr>
        </p:nvSpPr>
        <p:spPr>
          <a:xfrm>
            <a:off x="457200" y="1234800"/>
            <a:ext cx="4038600" cy="467863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8" name="Image"/>
          <p:cNvSpPr/>
          <p:nvPr>
            <p:ph type="pic" sz="half" idx="13"/>
          </p:nvPr>
        </p:nvSpPr>
        <p:spPr>
          <a:xfrm>
            <a:off x="4986868" y="950912"/>
            <a:ext cx="4157132" cy="49625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8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en grafiek"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ody Level One…"/>
          <p:cNvSpPr txBox="1"/>
          <p:nvPr>
            <p:ph type="body" sz="half" idx="1"/>
          </p:nvPr>
        </p:nvSpPr>
        <p:spPr>
          <a:xfrm>
            <a:off x="457200" y="1234800"/>
            <a:ext cx="4038600" cy="467863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 kolom en kop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Body Level One…"/>
          <p:cNvSpPr txBox="1"/>
          <p:nvPr>
            <p:ph type="body" sz="quarter" idx="1"/>
          </p:nvPr>
        </p:nvSpPr>
        <p:spPr>
          <a:xfrm>
            <a:off x="457200" y="1235520"/>
            <a:ext cx="4040188" cy="63976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0">
              <a:spcBef>
                <a:spcPts val="500"/>
              </a:spcBef>
              <a:buSzTx/>
              <a:buFontTx/>
              <a:buNone/>
              <a:defRPr sz="2400"/>
            </a:lvl2pPr>
            <a:lvl3pPr marL="0" indent="0">
              <a:spcBef>
                <a:spcPts val="500"/>
              </a:spcBef>
              <a:buSzTx/>
              <a:buFontTx/>
              <a:buNone/>
              <a:defRPr sz="2400"/>
            </a:lvl3pPr>
            <a:lvl4pPr marL="0" indent="0">
              <a:spcBef>
                <a:spcPts val="500"/>
              </a:spcBef>
              <a:buSzTx/>
              <a:buFontTx/>
              <a:buNone/>
              <a:defRPr sz="2400"/>
            </a:lvl4pPr>
            <a:lvl5pPr marL="0" indent="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Rectangle"/>
          <p:cNvSpPr/>
          <p:nvPr>
            <p:ph type="body" sz="quarter" idx="13"/>
          </p:nvPr>
        </p:nvSpPr>
        <p:spPr>
          <a:xfrm>
            <a:off x="4645025" y="1235520"/>
            <a:ext cx="4041775" cy="63976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slide blauw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rgbClr val="00336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8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fotoslide bro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9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fotoslide gro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90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fotoslide grij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0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1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fotoslide lichtblauw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1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12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fotoslide lichtbro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2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3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di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3366">
              <a:alpha val="701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" name="Rectangle"/>
          <p:cNvSpPr/>
          <p:nvPr/>
        </p:nvSpPr>
        <p:spPr>
          <a:xfrm>
            <a:off x="0" y="5924550"/>
            <a:ext cx="9144000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8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02-UTI_Basisvormen_powerpoint_05.png" descr="02-UTI_Basisvormen_powerpoint_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4705200" y="1476000"/>
            <a:ext cx="4280400" cy="14688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4787998" y="2833198"/>
            <a:ext cx="4381203" cy="5256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fotoslide lichtgro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3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4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brons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4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5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blauw"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6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grijs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6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67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lichtblauw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7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8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lichtbrons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89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lichtgroen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00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10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lide Number"/>
          <p:cNvSpPr txBox="1"/>
          <p:nvPr>
            <p:ph type="sldNum" sz="quarter" idx="2"/>
          </p:nvPr>
        </p:nvSpPr>
        <p:spPr>
          <a:xfrm>
            <a:off x="8348100" y="6409055"/>
            <a:ext cx="393238" cy="358139"/>
          </a:xfrm>
          <a:prstGeom prst="rect">
            <a:avLst/>
          </a:prstGeom>
        </p:spPr>
        <p:txBody>
          <a:bodyPr anchor="ctr"/>
          <a:lstStyle>
            <a:lvl1pPr algn="ctr" defTabSz="457200">
              <a:defRPr sz="1800">
                <a:solidFill>
                  <a:srgbClr val="878787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 lIns="38100" tIns="38100" rIns="38100" bIns="38100"/>
          <a:lstStyle>
            <a:lvl1pPr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  <a:lvl2pPr marL="342900" indent="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342900" indent="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3pPr>
            <a:lvl4pPr marL="342900" indent="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4pPr>
            <a:lvl5pPr marL="342900" indent="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</p:spPr>
        <p:txBody>
          <a:bodyPr lIns="38100" tIns="38100" rIns="38100" bIns="38100"/>
          <a:lstStyle>
            <a:lvl1pPr algn="ctr" defTabSz="914400">
              <a:defRPr sz="44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xfrm>
            <a:off x="8348100" y="6409055"/>
            <a:ext cx="393238" cy="358139"/>
          </a:xfrm>
          <a:prstGeom prst="rect">
            <a:avLst/>
          </a:prstGeom>
        </p:spPr>
        <p:txBody>
          <a:bodyPr anchor="ctr"/>
          <a:lstStyle>
            <a:lvl1pPr algn="ctr" defTabSz="457200">
              <a:defRPr sz="1800">
                <a:solidFill>
                  <a:srgbClr val="878787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 bro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1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lide Number"/>
          <p:cNvSpPr txBox="1"/>
          <p:nvPr>
            <p:ph type="sldNum" sz="quarter" idx="2"/>
          </p:nvPr>
        </p:nvSpPr>
        <p:spPr>
          <a:xfrm>
            <a:off x="8348100" y="6409056"/>
            <a:ext cx="393238" cy="358139"/>
          </a:xfrm>
          <a:prstGeom prst="rect">
            <a:avLst/>
          </a:prstGeom>
        </p:spPr>
        <p:txBody>
          <a:bodyPr anchor="ctr"/>
          <a:lstStyle>
            <a:lvl1pPr algn="ctr" defTabSz="457200">
              <a:defRPr sz="1800">
                <a:solidFill>
                  <a:srgbClr val="878787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6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  <a:lvl2pPr marL="342900" indent="3810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342900" indent="49530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3pPr>
            <a:lvl4pPr marL="342900" indent="95250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4pPr>
            <a:lvl5pPr marL="342900" indent="140970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algn="ctr" defTabSz="914400">
              <a:defRPr sz="44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Title Slide gro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4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Title Slide grij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7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Title Slide lichtblauw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9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0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Title Slide lichtbro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>
              <a:alpha val="8500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Title Slide lichtgro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5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/>
          <p:cNvSpPr/>
          <p:nvPr/>
        </p:nvSpPr>
        <p:spPr>
          <a:xfrm>
            <a:off x="0" y="477836"/>
            <a:ext cx="9144001" cy="6380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" y="1612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612"/>
                </a:lnTo>
                <a:lnTo>
                  <a:pt x="1080" y="16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457200" y="-1842"/>
            <a:ext cx="8229600" cy="95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457200" y="1235520"/>
            <a:ext cx="8229600" cy="4677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413147" y="6257925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1pPr>
      <a:lvl2pPr marL="742950" marR="0" indent="-2857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2pPr>
      <a:lvl3pPr marL="1143000" marR="0" indent="-2286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3pPr>
      <a:lvl4pPr marL="1625600" marR="0" indent="-254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4pPr>
      <a:lvl5pPr marL="2082800" marR="0" indent="-254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g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Science 4"/>
          <p:cNvSpPr txBox="1"/>
          <p:nvPr>
            <p:ph type="title"/>
          </p:nvPr>
        </p:nvSpPr>
        <p:spPr>
          <a:xfrm>
            <a:off x="4703236" y="1476743"/>
            <a:ext cx="4279902" cy="1470027"/>
          </a:xfrm>
          <a:prstGeom prst="rect">
            <a:avLst/>
          </a:prstGeom>
        </p:spPr>
        <p:txBody>
          <a:bodyPr/>
          <a:lstStyle>
            <a:lvl1pPr>
              <a:defRPr b="1" sz="2000"/>
            </a:lvl1pPr>
          </a:lstStyle>
          <a:p>
            <a:pPr/>
            <a:r>
              <a:t>Data Science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Regression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Equation</a:t>
            </a:r>
          </a:p>
        </p:txBody>
      </p:sp>
      <p:sp>
        <p:nvSpPr>
          <p:cNvPr id="488" name="CUTENESS = a FURRINESS + c"/>
          <p:cNvSpPr txBox="1"/>
          <p:nvPr>
            <p:ph type="body" sz="quarter" idx="1"/>
          </p:nvPr>
        </p:nvSpPr>
        <p:spPr>
          <a:xfrm>
            <a:off x="457200" y="2763939"/>
            <a:ext cx="8229600" cy="649288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/>
          <a:p>
            <a:pPr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CUTENESS = </a:t>
            </a:r>
            <a:r>
              <a:rPr b="1"/>
              <a:t>a</a:t>
            </a:r>
            <a:r>
              <a:t> FURRINESS + </a:t>
            </a:r>
            <a:r>
              <a:rPr b="1"/>
              <a:t>c</a:t>
            </a:r>
          </a:p>
        </p:txBody>
      </p:sp>
      <p:sp>
        <p:nvSpPr>
          <p:cNvPr id="489" name="a is the slope of the FURRINESS line  —&gt; positive value"/>
          <p:cNvSpPr txBox="1"/>
          <p:nvPr/>
        </p:nvSpPr>
        <p:spPr>
          <a:xfrm>
            <a:off x="457200" y="3702865"/>
            <a:ext cx="8199496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a</a:t>
            </a:r>
            <a:r>
              <a:t> is the slope of the FURRINESS line  —&gt; positive value</a:t>
            </a:r>
          </a:p>
        </p:txBody>
      </p:sp>
      <p:sp>
        <p:nvSpPr>
          <p:cNvPr id="490" name="Line"/>
          <p:cNvSpPr/>
          <p:nvPr/>
        </p:nvSpPr>
        <p:spPr>
          <a:xfrm flipV="1">
            <a:off x="2910276" y="2144837"/>
            <a:ext cx="581867" cy="363592"/>
          </a:xfrm>
          <a:prstGeom prst="line">
            <a:avLst/>
          </a:prstGeom>
          <a:ln w="63500">
            <a:solidFill>
              <a:srgbClr val="FFDC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91" name="c is a constant"/>
          <p:cNvSpPr txBox="1"/>
          <p:nvPr/>
        </p:nvSpPr>
        <p:spPr>
          <a:xfrm>
            <a:off x="457200" y="4513631"/>
            <a:ext cx="2240864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c</a:t>
            </a:r>
            <a:r>
              <a:t> is a constant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Adding a second featur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a second feature…</a:t>
            </a:r>
          </a:p>
        </p:txBody>
      </p:sp>
      <p:sp>
        <p:nvSpPr>
          <p:cNvPr id="494" name="Line"/>
          <p:cNvSpPr/>
          <p:nvPr/>
        </p:nvSpPr>
        <p:spPr>
          <a:xfrm>
            <a:off x="1350235" y="6022654"/>
            <a:ext cx="5901006" cy="1"/>
          </a:xfrm>
          <a:prstGeom prst="line">
            <a:avLst/>
          </a:prstGeom>
          <a:ln w="50800">
            <a:solidFill>
              <a:srgbClr val="BBE0E3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95" name="Line"/>
          <p:cNvSpPr/>
          <p:nvPr/>
        </p:nvSpPr>
        <p:spPr>
          <a:xfrm flipV="1">
            <a:off x="1374901" y="1879643"/>
            <a:ext cx="1" cy="4150647"/>
          </a:xfrm>
          <a:prstGeom prst="line">
            <a:avLst/>
          </a:prstGeom>
          <a:ln w="50800">
            <a:solidFill>
              <a:srgbClr val="BBE0E3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96" name="barkness"/>
          <p:cNvSpPr txBox="1"/>
          <p:nvPr/>
        </p:nvSpPr>
        <p:spPr>
          <a:xfrm>
            <a:off x="3740688" y="6059295"/>
            <a:ext cx="1491559" cy="4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sz="24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barkness</a:t>
            </a:r>
          </a:p>
        </p:txBody>
      </p:sp>
      <p:sp>
        <p:nvSpPr>
          <p:cNvPr id="497" name="cuteness"/>
          <p:cNvSpPr txBox="1"/>
          <p:nvPr/>
        </p:nvSpPr>
        <p:spPr>
          <a:xfrm rot="16200000">
            <a:off x="506964" y="3750822"/>
            <a:ext cx="1284994" cy="4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sz="24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cuteness</a:t>
            </a:r>
          </a:p>
        </p:txBody>
      </p:sp>
      <p:pic>
        <p:nvPicPr>
          <p:cNvPr id="4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421" y="1243794"/>
            <a:ext cx="579672" cy="5796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5" name="Group"/>
          <p:cNvGrpSpPr/>
          <p:nvPr/>
        </p:nvGrpSpPr>
        <p:grpSpPr>
          <a:xfrm flipH="1">
            <a:off x="1659314" y="2442977"/>
            <a:ext cx="5281578" cy="3025248"/>
            <a:chOff x="0" y="0"/>
            <a:chExt cx="5281576" cy="3025247"/>
          </a:xfrm>
        </p:grpSpPr>
        <p:sp>
          <p:nvSpPr>
            <p:cNvPr id="499" name="Circle"/>
            <p:cNvSpPr/>
            <p:nvPr/>
          </p:nvSpPr>
          <p:spPr>
            <a:xfrm>
              <a:off x="315129" y="2168093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00" name="Circle"/>
            <p:cNvSpPr/>
            <p:nvPr/>
          </p:nvSpPr>
          <p:spPr>
            <a:xfrm>
              <a:off x="0" y="2773143"/>
              <a:ext cx="252104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01" name="Circle"/>
            <p:cNvSpPr/>
            <p:nvPr/>
          </p:nvSpPr>
          <p:spPr>
            <a:xfrm>
              <a:off x="1008415" y="2016831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02" name="Circle"/>
            <p:cNvSpPr/>
            <p:nvPr/>
          </p:nvSpPr>
          <p:spPr>
            <a:xfrm>
              <a:off x="718496" y="2596670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03" name="Circle"/>
            <p:cNvSpPr/>
            <p:nvPr/>
          </p:nvSpPr>
          <p:spPr>
            <a:xfrm>
              <a:off x="1387952" y="1210098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04" name="Circle"/>
            <p:cNvSpPr/>
            <p:nvPr/>
          </p:nvSpPr>
          <p:spPr>
            <a:xfrm>
              <a:off x="1373966" y="1726911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05" name="Circle"/>
            <p:cNvSpPr/>
            <p:nvPr/>
          </p:nvSpPr>
          <p:spPr>
            <a:xfrm>
              <a:off x="1865568" y="2016831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06" name="Circle"/>
            <p:cNvSpPr/>
            <p:nvPr/>
          </p:nvSpPr>
          <p:spPr>
            <a:xfrm>
              <a:off x="2092462" y="1210098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07" name="Circle"/>
            <p:cNvSpPr/>
            <p:nvPr/>
          </p:nvSpPr>
          <p:spPr>
            <a:xfrm>
              <a:off x="2911799" y="908519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08" name="Circle"/>
            <p:cNvSpPr/>
            <p:nvPr/>
          </p:nvSpPr>
          <p:spPr>
            <a:xfrm>
              <a:off x="2690972" y="1563044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09" name="Circle"/>
            <p:cNvSpPr/>
            <p:nvPr/>
          </p:nvSpPr>
          <p:spPr>
            <a:xfrm>
              <a:off x="3504244" y="453787"/>
              <a:ext cx="252105" cy="25210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10" name="Circle"/>
            <p:cNvSpPr/>
            <p:nvPr/>
          </p:nvSpPr>
          <p:spPr>
            <a:xfrm>
              <a:off x="4109293" y="0"/>
              <a:ext cx="252105" cy="25210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11" name="Circle"/>
            <p:cNvSpPr/>
            <p:nvPr/>
          </p:nvSpPr>
          <p:spPr>
            <a:xfrm>
              <a:off x="5029472" y="308827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12" name="Circle"/>
            <p:cNvSpPr/>
            <p:nvPr/>
          </p:nvSpPr>
          <p:spPr>
            <a:xfrm>
              <a:off x="3945426" y="542023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13" name="Circle"/>
            <p:cNvSpPr/>
            <p:nvPr/>
          </p:nvSpPr>
          <p:spPr>
            <a:xfrm>
              <a:off x="3605085" y="1021020"/>
              <a:ext cx="252105" cy="252105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14" name="Circle"/>
            <p:cNvSpPr/>
            <p:nvPr/>
          </p:nvSpPr>
          <p:spPr>
            <a:xfrm>
              <a:off x="4714343" y="0"/>
              <a:ext cx="252105" cy="252104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</p:grpSp>
      <p:pic>
        <p:nvPicPr>
          <p:cNvPr id="5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2726" y="5589584"/>
            <a:ext cx="941456" cy="866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and a second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a second model</a:t>
            </a:r>
          </a:p>
        </p:txBody>
      </p:sp>
      <p:sp>
        <p:nvSpPr>
          <p:cNvPr id="519" name="Slide Number"/>
          <p:cNvSpPr txBox="1"/>
          <p:nvPr>
            <p:ph type="sldNum" sz="quarter" idx="4294967295"/>
          </p:nvPr>
        </p:nvSpPr>
        <p:spPr>
          <a:xfrm>
            <a:off x="8271065" y="6455998"/>
            <a:ext cx="273654" cy="2642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grpSp>
        <p:nvGrpSpPr>
          <p:cNvPr id="544" name="Group"/>
          <p:cNvGrpSpPr/>
          <p:nvPr/>
        </p:nvGrpSpPr>
        <p:grpSpPr>
          <a:xfrm>
            <a:off x="957436" y="1485094"/>
            <a:ext cx="7549446" cy="5224952"/>
            <a:chOff x="0" y="0"/>
            <a:chExt cx="7549445" cy="5224950"/>
          </a:xfrm>
        </p:grpSpPr>
        <p:sp>
          <p:nvSpPr>
            <p:cNvPr id="520" name="Line"/>
            <p:cNvSpPr/>
            <p:nvPr/>
          </p:nvSpPr>
          <p:spPr>
            <a:xfrm>
              <a:off x="405499" y="4778859"/>
              <a:ext cx="5901006" cy="1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521" name="Line"/>
            <p:cNvSpPr/>
            <p:nvPr/>
          </p:nvSpPr>
          <p:spPr>
            <a:xfrm flipV="1">
              <a:off x="430165" y="635848"/>
              <a:ext cx="1" cy="4150647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522" name="barkness"/>
            <p:cNvSpPr txBox="1"/>
            <p:nvPr/>
          </p:nvSpPr>
          <p:spPr>
            <a:xfrm>
              <a:off x="2795952" y="4815500"/>
              <a:ext cx="1491559" cy="409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2400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barkness</a:t>
              </a:r>
            </a:p>
          </p:txBody>
        </p:sp>
        <p:sp>
          <p:nvSpPr>
            <p:cNvPr id="523" name="cuteness"/>
            <p:cNvSpPr txBox="1"/>
            <p:nvPr/>
          </p:nvSpPr>
          <p:spPr>
            <a:xfrm rot="16200000">
              <a:off x="-437772" y="2507028"/>
              <a:ext cx="1284994" cy="409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2400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cuteness</a:t>
              </a:r>
            </a:p>
          </p:txBody>
        </p:sp>
        <p:pic>
          <p:nvPicPr>
            <p:cNvPr id="52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0685" y="0"/>
              <a:ext cx="579672" cy="579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1" name="Group"/>
            <p:cNvGrpSpPr/>
            <p:nvPr/>
          </p:nvGrpSpPr>
          <p:grpSpPr>
            <a:xfrm flipH="1">
              <a:off x="714578" y="1199182"/>
              <a:ext cx="5281578" cy="3025249"/>
              <a:chOff x="0" y="0"/>
              <a:chExt cx="5281576" cy="3025247"/>
            </a:xfrm>
          </p:grpSpPr>
          <p:sp>
            <p:nvSpPr>
              <p:cNvPr id="525" name="Circle"/>
              <p:cNvSpPr/>
              <p:nvPr/>
            </p:nvSpPr>
            <p:spPr>
              <a:xfrm>
                <a:off x="315129" y="2168093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26" name="Circle"/>
              <p:cNvSpPr/>
              <p:nvPr/>
            </p:nvSpPr>
            <p:spPr>
              <a:xfrm>
                <a:off x="0" y="2773143"/>
                <a:ext cx="252104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27" name="Circle"/>
              <p:cNvSpPr/>
              <p:nvPr/>
            </p:nvSpPr>
            <p:spPr>
              <a:xfrm>
                <a:off x="1008415" y="2016831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28" name="Circle"/>
              <p:cNvSpPr/>
              <p:nvPr/>
            </p:nvSpPr>
            <p:spPr>
              <a:xfrm>
                <a:off x="718496" y="2596670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29" name="Circle"/>
              <p:cNvSpPr/>
              <p:nvPr/>
            </p:nvSpPr>
            <p:spPr>
              <a:xfrm>
                <a:off x="1387952" y="1210098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30" name="Circle"/>
              <p:cNvSpPr/>
              <p:nvPr/>
            </p:nvSpPr>
            <p:spPr>
              <a:xfrm>
                <a:off x="1373966" y="1726911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31" name="Circle"/>
              <p:cNvSpPr/>
              <p:nvPr/>
            </p:nvSpPr>
            <p:spPr>
              <a:xfrm>
                <a:off x="1865568" y="2016831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32" name="Circle"/>
              <p:cNvSpPr/>
              <p:nvPr/>
            </p:nvSpPr>
            <p:spPr>
              <a:xfrm>
                <a:off x="2092462" y="1210098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33" name="Circle"/>
              <p:cNvSpPr/>
              <p:nvPr/>
            </p:nvSpPr>
            <p:spPr>
              <a:xfrm>
                <a:off x="2911799" y="908519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34" name="Circle"/>
              <p:cNvSpPr/>
              <p:nvPr/>
            </p:nvSpPr>
            <p:spPr>
              <a:xfrm>
                <a:off x="2690972" y="1563044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35" name="Circle"/>
              <p:cNvSpPr/>
              <p:nvPr/>
            </p:nvSpPr>
            <p:spPr>
              <a:xfrm>
                <a:off x="3504244" y="453787"/>
                <a:ext cx="252105" cy="252104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36" name="Circle"/>
              <p:cNvSpPr/>
              <p:nvPr/>
            </p:nvSpPr>
            <p:spPr>
              <a:xfrm>
                <a:off x="4109293" y="0"/>
                <a:ext cx="252105" cy="252104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37" name="Circle"/>
              <p:cNvSpPr/>
              <p:nvPr/>
            </p:nvSpPr>
            <p:spPr>
              <a:xfrm>
                <a:off x="5029472" y="308827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38" name="Circle"/>
              <p:cNvSpPr/>
              <p:nvPr/>
            </p:nvSpPr>
            <p:spPr>
              <a:xfrm>
                <a:off x="3945426" y="542023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39" name="Circle"/>
              <p:cNvSpPr/>
              <p:nvPr/>
            </p:nvSpPr>
            <p:spPr>
              <a:xfrm>
                <a:off x="3605085" y="1021020"/>
                <a:ext cx="252105" cy="252105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  <p:sp>
            <p:nvSpPr>
              <p:cNvPr id="540" name="Circle"/>
              <p:cNvSpPr/>
              <p:nvPr/>
            </p:nvSpPr>
            <p:spPr>
              <a:xfrm>
                <a:off x="4714343" y="0"/>
                <a:ext cx="252105" cy="252104"/>
              </a:xfrm>
              <a:prstGeom prst="ellipse">
                <a:avLst/>
              </a:prstGeom>
              <a:gradFill flip="none" rotWithShape="1">
                <a:gsLst>
                  <a:gs pos="0">
                    <a:srgbClr val="202099"/>
                  </a:gs>
                  <a:gs pos="100000">
                    <a:srgbClr val="A4A4E7"/>
                  </a:gs>
                </a:gsLst>
                <a:lin ang="16200000" scaled="0"/>
              </a:gradFill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1200">
                    <a:solidFill>
                      <a:srgbClr val="FFFFFF"/>
                    </a:solidFill>
                    <a:latin typeface="Lucida Grande"/>
                    <a:ea typeface="Lucida Grande"/>
                    <a:cs typeface="Lucida Grande"/>
                    <a:sym typeface="Lucida Grande"/>
                  </a:defRPr>
                </a:pPr>
              </a:p>
            </p:txBody>
          </p:sp>
        </p:grpSp>
        <p:pic>
          <p:nvPicPr>
            <p:cNvPr id="54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607990" y="4345790"/>
              <a:ext cx="941456" cy="8661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3" name="Line"/>
            <p:cNvSpPr/>
            <p:nvPr/>
          </p:nvSpPr>
          <p:spPr>
            <a:xfrm>
              <a:off x="878679" y="1277362"/>
              <a:ext cx="5326105" cy="3016490"/>
            </a:xfrm>
            <a:prstGeom prst="line">
              <a:avLst/>
            </a:prstGeom>
            <a:noFill/>
            <a:ln w="127000" cap="flat">
              <a:solidFill>
                <a:srgbClr val="FFE800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Multivariate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Multivariate regression</a:t>
            </a:r>
          </a:p>
        </p:txBody>
      </p:sp>
      <p:sp>
        <p:nvSpPr>
          <p:cNvPr id="547" name="Line"/>
          <p:cNvSpPr/>
          <p:nvPr/>
        </p:nvSpPr>
        <p:spPr>
          <a:xfrm>
            <a:off x="421734" y="5225433"/>
            <a:ext cx="3627537" cy="1"/>
          </a:xfrm>
          <a:prstGeom prst="line">
            <a:avLst/>
          </a:prstGeom>
          <a:ln w="50800">
            <a:solidFill>
              <a:srgbClr val="BBE0E3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48" name="Line"/>
          <p:cNvSpPr/>
          <p:nvPr/>
        </p:nvSpPr>
        <p:spPr>
          <a:xfrm flipV="1">
            <a:off x="436897" y="2678592"/>
            <a:ext cx="1" cy="2551536"/>
          </a:xfrm>
          <a:prstGeom prst="line">
            <a:avLst/>
          </a:prstGeom>
          <a:ln w="50800">
            <a:solidFill>
              <a:srgbClr val="BBE0E3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49" name="furriness"/>
          <p:cNvSpPr txBox="1"/>
          <p:nvPr/>
        </p:nvSpPr>
        <p:spPr>
          <a:xfrm>
            <a:off x="1837181" y="5206575"/>
            <a:ext cx="1031697" cy="341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sz="15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furriness</a:t>
            </a:r>
          </a:p>
        </p:txBody>
      </p:sp>
      <p:pic>
        <p:nvPicPr>
          <p:cNvPr id="5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0701" y="5047262"/>
            <a:ext cx="475736" cy="356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944" y="2287716"/>
            <a:ext cx="356344" cy="356343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Circle"/>
          <p:cNvSpPr/>
          <p:nvPr/>
        </p:nvSpPr>
        <p:spPr>
          <a:xfrm>
            <a:off x="815880" y="4603329"/>
            <a:ext cx="143013" cy="14301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53" name="Circle"/>
          <p:cNvSpPr/>
          <p:nvPr/>
        </p:nvSpPr>
        <p:spPr>
          <a:xfrm>
            <a:off x="637114" y="4946559"/>
            <a:ext cx="143014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54" name="Circle"/>
          <p:cNvSpPr/>
          <p:nvPr/>
        </p:nvSpPr>
        <p:spPr>
          <a:xfrm>
            <a:off x="1209164" y="4517521"/>
            <a:ext cx="143014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55" name="Circle"/>
          <p:cNvSpPr/>
          <p:nvPr/>
        </p:nvSpPr>
        <p:spPr>
          <a:xfrm>
            <a:off x="1044700" y="4846450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56" name="Circle"/>
          <p:cNvSpPr/>
          <p:nvPr/>
        </p:nvSpPr>
        <p:spPr>
          <a:xfrm>
            <a:off x="1424466" y="4059882"/>
            <a:ext cx="143014" cy="14301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57" name="Circle"/>
          <p:cNvSpPr/>
          <p:nvPr/>
        </p:nvSpPr>
        <p:spPr>
          <a:xfrm>
            <a:off x="1416532" y="4353057"/>
            <a:ext cx="143014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58" name="Circle"/>
          <p:cNvSpPr/>
          <p:nvPr/>
        </p:nvSpPr>
        <p:spPr>
          <a:xfrm>
            <a:off x="1695406" y="4517521"/>
            <a:ext cx="143014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59" name="Circle"/>
          <p:cNvSpPr/>
          <p:nvPr/>
        </p:nvSpPr>
        <p:spPr>
          <a:xfrm>
            <a:off x="1824118" y="4059882"/>
            <a:ext cx="143013" cy="14301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60" name="Circle"/>
          <p:cNvSpPr/>
          <p:nvPr/>
        </p:nvSpPr>
        <p:spPr>
          <a:xfrm>
            <a:off x="2288908" y="3888803"/>
            <a:ext cx="143014" cy="14301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61" name="Circle"/>
          <p:cNvSpPr/>
          <p:nvPr/>
        </p:nvSpPr>
        <p:spPr>
          <a:xfrm>
            <a:off x="2163638" y="4260099"/>
            <a:ext cx="143014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62" name="Circle"/>
          <p:cNvSpPr/>
          <p:nvPr/>
        </p:nvSpPr>
        <p:spPr>
          <a:xfrm>
            <a:off x="2624988" y="3630844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63" name="Circle"/>
          <p:cNvSpPr/>
          <p:nvPr/>
        </p:nvSpPr>
        <p:spPr>
          <a:xfrm>
            <a:off x="2968218" y="3373421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64" name="Circle"/>
          <p:cNvSpPr/>
          <p:nvPr/>
        </p:nvSpPr>
        <p:spPr>
          <a:xfrm>
            <a:off x="3490213" y="3548612"/>
            <a:ext cx="143014" cy="14301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65" name="Circle"/>
          <p:cNvSpPr/>
          <p:nvPr/>
        </p:nvSpPr>
        <p:spPr>
          <a:xfrm>
            <a:off x="2875260" y="3680898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66" name="Circle"/>
          <p:cNvSpPr/>
          <p:nvPr/>
        </p:nvSpPr>
        <p:spPr>
          <a:xfrm>
            <a:off x="2682193" y="3952622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67" name="Circle"/>
          <p:cNvSpPr/>
          <p:nvPr/>
        </p:nvSpPr>
        <p:spPr>
          <a:xfrm>
            <a:off x="3311448" y="3373421"/>
            <a:ext cx="143013" cy="143014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68" name="Line"/>
          <p:cNvSpPr/>
          <p:nvPr/>
        </p:nvSpPr>
        <p:spPr>
          <a:xfrm flipV="1">
            <a:off x="614491" y="3285201"/>
            <a:ext cx="3153885" cy="1796152"/>
          </a:xfrm>
          <a:prstGeom prst="line">
            <a:avLst/>
          </a:prstGeom>
          <a:ln w="127000">
            <a:solidFill>
              <a:srgbClr val="FFE8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69" name="Line"/>
          <p:cNvSpPr/>
          <p:nvPr/>
        </p:nvSpPr>
        <p:spPr>
          <a:xfrm>
            <a:off x="4970929" y="5279868"/>
            <a:ext cx="3473623" cy="1"/>
          </a:xfrm>
          <a:prstGeom prst="line">
            <a:avLst/>
          </a:prstGeom>
          <a:ln w="50800">
            <a:solidFill>
              <a:srgbClr val="BBE0E3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70" name="Line"/>
          <p:cNvSpPr/>
          <p:nvPr/>
        </p:nvSpPr>
        <p:spPr>
          <a:xfrm flipV="1">
            <a:off x="4985448" y="2841087"/>
            <a:ext cx="1" cy="2443276"/>
          </a:xfrm>
          <a:prstGeom prst="line">
            <a:avLst/>
          </a:prstGeom>
          <a:ln w="50800">
            <a:solidFill>
              <a:srgbClr val="BBE0E3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71" name="barkness"/>
          <p:cNvSpPr txBox="1"/>
          <p:nvPr/>
        </p:nvSpPr>
        <p:spPr>
          <a:xfrm>
            <a:off x="6301221" y="5293286"/>
            <a:ext cx="1031698" cy="330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sz="15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barkness</a:t>
            </a:r>
          </a:p>
        </p:txBody>
      </p:sp>
      <p:sp>
        <p:nvSpPr>
          <p:cNvPr id="572" name="cuteness"/>
          <p:cNvSpPr txBox="1"/>
          <p:nvPr/>
        </p:nvSpPr>
        <p:spPr>
          <a:xfrm rot="16200000">
            <a:off x="4312691" y="3632648"/>
            <a:ext cx="923120" cy="475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sz="15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cuteness</a:t>
            </a:r>
          </a:p>
        </p:txBody>
      </p:sp>
      <p:pic>
        <p:nvPicPr>
          <p:cNvPr id="5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5046" y="2466795"/>
            <a:ext cx="341224" cy="3412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0" name="Group"/>
          <p:cNvGrpSpPr/>
          <p:nvPr/>
        </p:nvGrpSpPr>
        <p:grpSpPr>
          <a:xfrm flipH="1">
            <a:off x="5152868" y="3172693"/>
            <a:ext cx="3108998" cy="1780811"/>
            <a:chOff x="0" y="0"/>
            <a:chExt cx="3108996" cy="1780809"/>
          </a:xfrm>
        </p:grpSpPr>
        <p:sp>
          <p:nvSpPr>
            <p:cNvPr id="574" name="Circle"/>
            <p:cNvSpPr/>
            <p:nvPr/>
          </p:nvSpPr>
          <p:spPr>
            <a:xfrm>
              <a:off x="185500" y="1276247"/>
              <a:ext cx="148402" cy="1484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75" name="Circle"/>
            <p:cNvSpPr/>
            <p:nvPr/>
          </p:nvSpPr>
          <p:spPr>
            <a:xfrm>
              <a:off x="0" y="1632409"/>
              <a:ext cx="148401" cy="1484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76" name="Circle"/>
            <p:cNvSpPr/>
            <p:nvPr/>
          </p:nvSpPr>
          <p:spPr>
            <a:xfrm>
              <a:off x="593603" y="1187206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77" name="Circle"/>
            <p:cNvSpPr/>
            <p:nvPr/>
          </p:nvSpPr>
          <p:spPr>
            <a:xfrm>
              <a:off x="422942" y="1528528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78" name="Circle"/>
            <p:cNvSpPr/>
            <p:nvPr/>
          </p:nvSpPr>
          <p:spPr>
            <a:xfrm>
              <a:off x="817017" y="712323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79" name="Circle"/>
            <p:cNvSpPr/>
            <p:nvPr/>
          </p:nvSpPr>
          <p:spPr>
            <a:xfrm>
              <a:off x="808784" y="1016545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80" name="Circle"/>
            <p:cNvSpPr/>
            <p:nvPr/>
          </p:nvSpPr>
          <p:spPr>
            <a:xfrm>
              <a:off x="1098165" y="1187206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81" name="Circle"/>
            <p:cNvSpPr/>
            <p:nvPr/>
          </p:nvSpPr>
          <p:spPr>
            <a:xfrm>
              <a:off x="1231726" y="712323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82" name="Circle"/>
            <p:cNvSpPr/>
            <p:nvPr/>
          </p:nvSpPr>
          <p:spPr>
            <a:xfrm>
              <a:off x="1714029" y="534799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83" name="Circle"/>
            <p:cNvSpPr/>
            <p:nvPr/>
          </p:nvSpPr>
          <p:spPr>
            <a:xfrm>
              <a:off x="1584039" y="920085"/>
              <a:ext cx="148402" cy="1484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84" name="Circle"/>
            <p:cNvSpPr/>
            <p:nvPr/>
          </p:nvSpPr>
          <p:spPr>
            <a:xfrm>
              <a:off x="2062771" y="267121"/>
              <a:ext cx="148401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85" name="Circle"/>
            <p:cNvSpPr/>
            <p:nvPr/>
          </p:nvSpPr>
          <p:spPr>
            <a:xfrm>
              <a:off x="2418932" y="0"/>
              <a:ext cx="148402" cy="1484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86" name="Circle"/>
            <p:cNvSpPr/>
            <p:nvPr/>
          </p:nvSpPr>
          <p:spPr>
            <a:xfrm>
              <a:off x="2960596" y="181790"/>
              <a:ext cx="148401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87" name="Circle"/>
            <p:cNvSpPr/>
            <p:nvPr/>
          </p:nvSpPr>
          <p:spPr>
            <a:xfrm>
              <a:off x="2322472" y="319061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88" name="Circle"/>
            <p:cNvSpPr/>
            <p:nvPr/>
          </p:nvSpPr>
          <p:spPr>
            <a:xfrm>
              <a:off x="2122131" y="601023"/>
              <a:ext cx="148402" cy="148402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589" name="Circle"/>
            <p:cNvSpPr/>
            <p:nvPr/>
          </p:nvSpPr>
          <p:spPr>
            <a:xfrm>
              <a:off x="2775095" y="0"/>
              <a:ext cx="148401" cy="1484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</p:grpSp>
      <p:pic>
        <p:nvPicPr>
          <p:cNvPr id="5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22021" y="5024942"/>
            <a:ext cx="554188" cy="509852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Line"/>
          <p:cNvSpPr/>
          <p:nvPr/>
        </p:nvSpPr>
        <p:spPr>
          <a:xfrm>
            <a:off x="5249465" y="3218714"/>
            <a:ext cx="3135209" cy="1775655"/>
          </a:xfrm>
          <a:prstGeom prst="line">
            <a:avLst/>
          </a:prstGeom>
          <a:ln w="127000">
            <a:solidFill>
              <a:srgbClr val="FFE8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93" name="cuteness"/>
          <p:cNvSpPr txBox="1"/>
          <p:nvPr/>
        </p:nvSpPr>
        <p:spPr>
          <a:xfrm rot="16200000">
            <a:off x="-163427" y="3632648"/>
            <a:ext cx="923120" cy="475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sz="15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cuteness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Multivariate model (regression surface) can be automatically determin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9768">
              <a:defRPr sz="3008"/>
            </a:lvl1pPr>
          </a:lstStyle>
          <a:p>
            <a:pPr/>
            <a:r>
              <a:t>Multivariate model (regression surface) can be automatically determined</a:t>
            </a:r>
          </a:p>
        </p:txBody>
      </p:sp>
      <p:pic>
        <p:nvPicPr>
          <p:cNvPr id="596" name="2Dregression.gif" descr="2Dregress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9850" y="1135769"/>
            <a:ext cx="5064300" cy="506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Multivariate Regression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Multivariate Regression Equation</a:t>
            </a:r>
          </a:p>
        </p:txBody>
      </p:sp>
      <p:sp>
        <p:nvSpPr>
          <p:cNvPr id="599" name="CUTENESS = a FURRINESS + b BARKNESS + c"/>
          <p:cNvSpPr txBox="1"/>
          <p:nvPr/>
        </p:nvSpPr>
        <p:spPr>
          <a:xfrm>
            <a:off x="117892" y="3141981"/>
            <a:ext cx="8908216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342900" indent="-342900" algn="ctr">
              <a:spcBef>
                <a:spcPts val="800"/>
              </a:spcBef>
              <a:defRPr sz="3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CUTENESS = </a:t>
            </a:r>
            <a:r>
              <a:rPr b="1"/>
              <a:t>a</a:t>
            </a:r>
            <a:r>
              <a:t> FURRINESS + </a:t>
            </a:r>
            <a:r>
              <a:rPr b="1"/>
              <a:t>b</a:t>
            </a:r>
            <a:r>
              <a:t> BARKNESS + </a:t>
            </a:r>
            <a:r>
              <a:rPr b="1"/>
              <a:t>c</a:t>
            </a:r>
          </a:p>
        </p:txBody>
      </p:sp>
      <p:sp>
        <p:nvSpPr>
          <p:cNvPr id="600" name="a is the slope of the FURRINESS line  —&gt; positive value"/>
          <p:cNvSpPr txBox="1"/>
          <p:nvPr/>
        </p:nvSpPr>
        <p:spPr>
          <a:xfrm>
            <a:off x="153935" y="4039634"/>
            <a:ext cx="8199496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a</a:t>
            </a:r>
            <a:r>
              <a:t> is the slope of the FURRINESS line  —&gt; positive value</a:t>
            </a:r>
          </a:p>
        </p:txBody>
      </p:sp>
      <p:sp>
        <p:nvSpPr>
          <p:cNvPr id="601" name="b is the slope of the BARKNESS line —&gt; negative value"/>
          <p:cNvSpPr txBox="1"/>
          <p:nvPr/>
        </p:nvSpPr>
        <p:spPr>
          <a:xfrm>
            <a:off x="170157" y="4665027"/>
            <a:ext cx="8150085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b</a:t>
            </a:r>
            <a:r>
              <a:t> is the slope of the BARKNESS line —&gt; negative value</a:t>
            </a:r>
          </a:p>
        </p:txBody>
      </p:sp>
      <p:sp>
        <p:nvSpPr>
          <p:cNvPr id="602" name="Line"/>
          <p:cNvSpPr/>
          <p:nvPr/>
        </p:nvSpPr>
        <p:spPr>
          <a:xfrm flipV="1">
            <a:off x="2643576" y="2588326"/>
            <a:ext cx="581867" cy="363592"/>
          </a:xfrm>
          <a:prstGeom prst="line">
            <a:avLst/>
          </a:prstGeom>
          <a:ln w="63500">
            <a:solidFill>
              <a:srgbClr val="FFDC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03" name="Line"/>
          <p:cNvSpPr/>
          <p:nvPr/>
        </p:nvSpPr>
        <p:spPr>
          <a:xfrm flipH="1" flipV="1">
            <a:off x="5615376" y="2588326"/>
            <a:ext cx="581867" cy="363592"/>
          </a:xfrm>
          <a:prstGeom prst="line">
            <a:avLst/>
          </a:prstGeom>
          <a:ln w="63500">
            <a:solidFill>
              <a:srgbClr val="FFDC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04" name="c is a constant"/>
          <p:cNvSpPr txBox="1"/>
          <p:nvPr/>
        </p:nvSpPr>
        <p:spPr>
          <a:xfrm>
            <a:off x="170405" y="5290421"/>
            <a:ext cx="2240864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b="1"/>
              <a:t>c</a:t>
            </a:r>
            <a:r>
              <a:t> is a constant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How to measure the prediction pow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measure the prediction power?</a:t>
            </a:r>
          </a:p>
        </p:txBody>
      </p:sp>
      <p:sp>
        <p:nvSpPr>
          <p:cNvPr id="607" name="Linear regression is still model fitting, i.e., description rather than prediction"/>
          <p:cNvSpPr txBox="1"/>
          <p:nvPr>
            <p:ph type="body" sz="quarter" idx="1"/>
          </p:nvPr>
        </p:nvSpPr>
        <p:spPr>
          <a:xfrm>
            <a:off x="457200" y="3191798"/>
            <a:ext cx="8229600" cy="952242"/>
          </a:xfrm>
          <a:prstGeom prst="rect">
            <a:avLst/>
          </a:prstGeom>
        </p:spPr>
        <p:txBody>
          <a:bodyPr/>
          <a:lstStyle>
            <a:lvl1pPr marL="342900" indent="-342900">
              <a:defRPr sz="2400"/>
            </a:lvl1pPr>
          </a:lstStyle>
          <a:p>
            <a:pPr/>
            <a:r>
              <a:t>Linear regression is still model fitting, i.e., description rather than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rediction with Linear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 with Linear Regression</a:t>
            </a:r>
          </a:p>
        </p:txBody>
      </p:sp>
      <p:sp>
        <p:nvSpPr>
          <p:cNvPr id="610" name="Fit the model to a subset of the data (training)…"/>
          <p:cNvSpPr txBox="1"/>
          <p:nvPr/>
        </p:nvSpPr>
        <p:spPr>
          <a:xfrm>
            <a:off x="533400" y="1206348"/>
            <a:ext cx="8373350" cy="1197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 marL="342900" indent="-342900">
              <a:spcBef>
                <a:spcPts val="800"/>
              </a:spcBef>
              <a:defRPr sz="28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Fit the model to a subset of the data (training)</a:t>
            </a:r>
          </a:p>
          <a:p>
            <a:pPr marL="342900" indent="-342900">
              <a:spcBef>
                <a:spcPts val="800"/>
              </a:spcBef>
              <a:defRPr sz="28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Test the predictions on the remaining data</a:t>
            </a:r>
          </a:p>
        </p:txBody>
      </p:sp>
      <p:sp>
        <p:nvSpPr>
          <p:cNvPr id="611" name="Line"/>
          <p:cNvSpPr/>
          <p:nvPr/>
        </p:nvSpPr>
        <p:spPr>
          <a:xfrm>
            <a:off x="2230980" y="5917048"/>
            <a:ext cx="4275498" cy="1"/>
          </a:xfrm>
          <a:prstGeom prst="line">
            <a:avLst/>
          </a:prstGeom>
          <a:ln w="50800">
            <a:solidFill>
              <a:srgbClr val="BBE0E3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12" name="Line"/>
          <p:cNvSpPr/>
          <p:nvPr/>
        </p:nvSpPr>
        <p:spPr>
          <a:xfrm flipV="1">
            <a:off x="2248851" y="2915282"/>
            <a:ext cx="1" cy="3007299"/>
          </a:xfrm>
          <a:prstGeom prst="line">
            <a:avLst/>
          </a:prstGeom>
          <a:ln w="50800">
            <a:solidFill>
              <a:srgbClr val="BBE0E3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4240" y="5707052"/>
            <a:ext cx="560713" cy="419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9112" y="2454586"/>
            <a:ext cx="419995" cy="419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6" name="Group"/>
          <p:cNvGrpSpPr/>
          <p:nvPr/>
        </p:nvGrpSpPr>
        <p:grpSpPr>
          <a:xfrm>
            <a:off x="2965222" y="3631947"/>
            <a:ext cx="4247069" cy="2006982"/>
            <a:chOff x="0" y="0"/>
            <a:chExt cx="4247068" cy="2006980"/>
          </a:xfrm>
        </p:grpSpPr>
        <p:sp>
          <p:nvSpPr>
            <p:cNvPr id="615" name="Line"/>
            <p:cNvSpPr/>
            <p:nvPr/>
          </p:nvSpPr>
          <p:spPr>
            <a:xfrm flipV="1">
              <a:off x="84307" y="1738975"/>
              <a:ext cx="1" cy="155166"/>
            </a:xfrm>
            <a:prstGeom prst="line">
              <a:avLst/>
            </a:prstGeom>
            <a:noFill/>
            <a:ln w="50800" cap="flat">
              <a:solidFill>
                <a:srgbClr val="FF272D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16" name="Line"/>
            <p:cNvSpPr/>
            <p:nvPr/>
          </p:nvSpPr>
          <p:spPr>
            <a:xfrm flipV="1">
              <a:off x="2027407" y="703925"/>
              <a:ext cx="1" cy="155166"/>
            </a:xfrm>
            <a:prstGeom prst="line">
              <a:avLst/>
            </a:prstGeom>
            <a:noFill/>
            <a:ln w="50800" cap="flat">
              <a:solidFill>
                <a:srgbClr val="FF272D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17" name="Line"/>
            <p:cNvSpPr/>
            <p:nvPr/>
          </p:nvSpPr>
          <p:spPr>
            <a:xfrm flipV="1">
              <a:off x="1011407" y="1059525"/>
              <a:ext cx="1" cy="155166"/>
            </a:xfrm>
            <a:prstGeom prst="line">
              <a:avLst/>
            </a:prstGeom>
            <a:noFill/>
            <a:ln w="50800" cap="flat">
              <a:solidFill>
                <a:srgbClr val="FF272D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18" name="Line"/>
            <p:cNvSpPr/>
            <p:nvPr/>
          </p:nvSpPr>
          <p:spPr>
            <a:xfrm flipV="1">
              <a:off x="2754482" y="157825"/>
              <a:ext cx="1" cy="155166"/>
            </a:xfrm>
            <a:prstGeom prst="line">
              <a:avLst/>
            </a:prstGeom>
            <a:noFill/>
            <a:ln w="50800" cap="flat">
              <a:solidFill>
                <a:srgbClr val="FF272D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grpSp>
          <p:nvGrpSpPr>
            <p:cNvPr id="625" name="Group"/>
            <p:cNvGrpSpPr/>
            <p:nvPr/>
          </p:nvGrpSpPr>
          <p:grpSpPr>
            <a:xfrm>
              <a:off x="0" y="-1"/>
              <a:ext cx="4247069" cy="2006982"/>
              <a:chOff x="0" y="0"/>
              <a:chExt cx="4247068" cy="2006980"/>
            </a:xfrm>
          </p:grpSpPr>
          <p:grpSp>
            <p:nvGrpSpPr>
              <p:cNvPr id="623" name="Group"/>
              <p:cNvGrpSpPr/>
              <p:nvPr/>
            </p:nvGrpSpPr>
            <p:grpSpPr>
              <a:xfrm>
                <a:off x="0" y="102277"/>
                <a:ext cx="2840199" cy="1904704"/>
                <a:chOff x="0" y="0"/>
                <a:chExt cx="2840198" cy="1904703"/>
              </a:xfrm>
            </p:grpSpPr>
            <p:sp>
              <p:nvSpPr>
                <p:cNvPr id="619" name="Circle"/>
                <p:cNvSpPr/>
                <p:nvPr/>
              </p:nvSpPr>
              <p:spPr>
                <a:xfrm>
                  <a:off x="0" y="1736145"/>
                  <a:ext cx="168558" cy="168559"/>
                </a:xfrm>
                <a:prstGeom prst="ellipse">
                  <a:avLst/>
                </a:prstGeom>
                <a:solidFill>
                  <a:srgbClr val="00F900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20" name="Circle"/>
                <p:cNvSpPr/>
                <p:nvPr/>
              </p:nvSpPr>
              <p:spPr>
                <a:xfrm>
                  <a:off x="918639" y="809077"/>
                  <a:ext cx="168559" cy="168559"/>
                </a:xfrm>
                <a:prstGeom prst="ellipse">
                  <a:avLst/>
                </a:prstGeom>
                <a:solidFill>
                  <a:srgbClr val="00F900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21" name="Circle"/>
                <p:cNvSpPr/>
                <p:nvPr/>
              </p:nvSpPr>
              <p:spPr>
                <a:xfrm>
                  <a:off x="1929986" y="682659"/>
                  <a:ext cx="168559" cy="168558"/>
                </a:xfrm>
                <a:prstGeom prst="ellipse">
                  <a:avLst/>
                </a:prstGeom>
                <a:solidFill>
                  <a:srgbClr val="00F900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22" name="Circle"/>
                <p:cNvSpPr/>
                <p:nvPr/>
              </p:nvSpPr>
              <p:spPr>
                <a:xfrm>
                  <a:off x="2671640" y="0"/>
                  <a:ext cx="168559" cy="168558"/>
                </a:xfrm>
                <a:prstGeom prst="ellipse">
                  <a:avLst/>
                </a:prstGeom>
                <a:solidFill>
                  <a:srgbClr val="00F900"/>
                </a:soli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</p:grpSp>
          <p:sp>
            <p:nvSpPr>
              <p:cNvPr id="624" name="TEST"/>
              <p:cNvSpPr txBox="1"/>
              <p:nvPr/>
            </p:nvSpPr>
            <p:spPr>
              <a:xfrm>
                <a:off x="3428108" y="0"/>
                <a:ext cx="818961" cy="4470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2400"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TEST</a:t>
                </a:r>
              </a:p>
            </p:txBody>
          </p:sp>
        </p:grpSp>
      </p:grpSp>
      <p:grpSp>
        <p:nvGrpSpPr>
          <p:cNvPr id="643" name="Group"/>
          <p:cNvGrpSpPr/>
          <p:nvPr/>
        </p:nvGrpSpPr>
        <p:grpSpPr>
          <a:xfrm>
            <a:off x="2484832" y="3265780"/>
            <a:ext cx="4916205" cy="2491139"/>
            <a:chOff x="0" y="0"/>
            <a:chExt cx="4916204" cy="2491138"/>
          </a:xfrm>
        </p:grpSpPr>
        <p:grpSp>
          <p:nvGrpSpPr>
            <p:cNvPr id="641" name="Group"/>
            <p:cNvGrpSpPr/>
            <p:nvPr/>
          </p:nvGrpSpPr>
          <p:grpSpPr>
            <a:xfrm>
              <a:off x="-1" y="-1"/>
              <a:ext cx="4916206" cy="2491140"/>
              <a:chOff x="0" y="0"/>
              <a:chExt cx="4916204" cy="2491138"/>
            </a:xfrm>
          </p:grpSpPr>
          <p:grpSp>
            <p:nvGrpSpPr>
              <p:cNvPr id="639" name="Group"/>
              <p:cNvGrpSpPr/>
              <p:nvPr/>
            </p:nvGrpSpPr>
            <p:grpSpPr>
              <a:xfrm>
                <a:off x="0" y="468444"/>
                <a:ext cx="3531286" cy="2022695"/>
                <a:chOff x="0" y="0"/>
                <a:chExt cx="3531285" cy="2022693"/>
              </a:xfrm>
            </p:grpSpPr>
            <p:sp>
              <p:nvSpPr>
                <p:cNvPr id="627" name="Circle"/>
                <p:cNvSpPr/>
                <p:nvPr/>
              </p:nvSpPr>
              <p:spPr>
                <a:xfrm>
                  <a:off x="210697" y="1449597"/>
                  <a:ext cx="168558" cy="16855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28" name="Circle"/>
                <p:cNvSpPr/>
                <p:nvPr/>
              </p:nvSpPr>
              <p:spPr>
                <a:xfrm>
                  <a:off x="0" y="1854136"/>
                  <a:ext cx="168558" cy="16855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29" name="Circle"/>
                <p:cNvSpPr/>
                <p:nvPr/>
              </p:nvSpPr>
              <p:spPr>
                <a:xfrm>
                  <a:off x="674231" y="1348462"/>
                  <a:ext cx="168558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30" name="Circle"/>
                <p:cNvSpPr/>
                <p:nvPr/>
              </p:nvSpPr>
              <p:spPr>
                <a:xfrm>
                  <a:off x="927991" y="809077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31" name="Circle"/>
                <p:cNvSpPr/>
                <p:nvPr/>
              </p:nvSpPr>
              <p:spPr>
                <a:xfrm>
                  <a:off x="918639" y="1154620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32" name="Circle"/>
                <p:cNvSpPr/>
                <p:nvPr/>
              </p:nvSpPr>
              <p:spPr>
                <a:xfrm>
                  <a:off x="1247327" y="1348462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33" name="Circle"/>
                <p:cNvSpPr/>
                <p:nvPr/>
              </p:nvSpPr>
              <p:spPr>
                <a:xfrm>
                  <a:off x="1946842" y="607440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34" name="Circle"/>
                <p:cNvSpPr/>
                <p:nvPr/>
              </p:nvSpPr>
              <p:spPr>
                <a:xfrm>
                  <a:off x="1799196" y="1045058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35" name="Circle"/>
                <p:cNvSpPr/>
                <p:nvPr/>
              </p:nvSpPr>
              <p:spPr>
                <a:xfrm>
                  <a:off x="2342953" y="303404"/>
                  <a:ext cx="168559" cy="16855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36" name="Circle"/>
                <p:cNvSpPr/>
                <p:nvPr/>
              </p:nvSpPr>
              <p:spPr>
                <a:xfrm>
                  <a:off x="2747491" y="0"/>
                  <a:ext cx="168559" cy="16855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37" name="Circle"/>
                <p:cNvSpPr/>
                <p:nvPr/>
              </p:nvSpPr>
              <p:spPr>
                <a:xfrm>
                  <a:off x="3362728" y="206483"/>
                  <a:ext cx="168558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  <p:sp>
              <p:nvSpPr>
                <p:cNvPr id="638" name="Circle"/>
                <p:cNvSpPr/>
                <p:nvPr/>
              </p:nvSpPr>
              <p:spPr>
                <a:xfrm>
                  <a:off x="2637929" y="362399"/>
                  <a:ext cx="168559" cy="1685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02099"/>
                    </a:gs>
                    <a:gs pos="100000">
                      <a:srgbClr val="A4A4E7"/>
                    </a:gs>
                  </a:gsLst>
                  <a:lin ang="16200000" scaled="0"/>
                </a:gradFill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sx="100000" sy="100000" kx="0" ky="0" algn="b" rotWithShape="0" blurRad="38100" dist="23000" dir="540000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 sz="1200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  <a:sym typeface="Lucida Grande"/>
                    </a:defRPr>
                  </a:pPr>
                </a:p>
              </p:txBody>
            </p:sp>
          </p:grpSp>
          <p:sp>
            <p:nvSpPr>
              <p:cNvPr id="640" name="TRAIN"/>
              <p:cNvSpPr txBox="1"/>
              <p:nvPr/>
            </p:nvSpPr>
            <p:spPr>
              <a:xfrm>
                <a:off x="3903321" y="0"/>
                <a:ext cx="1012884" cy="4470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2400"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/>
                <a:r>
                  <a:t>TRAIN</a:t>
                </a:r>
              </a:p>
            </p:txBody>
          </p:sp>
        </p:grpSp>
        <p:sp>
          <p:nvSpPr>
            <p:cNvPr id="642" name="Line"/>
            <p:cNvSpPr/>
            <p:nvPr/>
          </p:nvSpPr>
          <p:spPr>
            <a:xfrm flipV="1">
              <a:off x="113965" y="515471"/>
              <a:ext cx="3377645" cy="1857394"/>
            </a:xfrm>
            <a:prstGeom prst="line">
              <a:avLst/>
            </a:prstGeom>
            <a:noFill/>
            <a:ln w="63500" cap="flat">
              <a:solidFill>
                <a:srgbClr val="FDFB00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3" grpId="1"/>
      <p:bldP build="whole" bldLvl="1" animBg="1" rev="0" advAuto="0" spid="626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raining/Test Set: Selection Bi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Training/Test Set: Selection Bias</a:t>
            </a:r>
          </a:p>
        </p:txBody>
      </p:sp>
      <p:sp>
        <p:nvSpPr>
          <p:cNvPr id="646" name="The selection of the training and test sets can affect the test results…"/>
          <p:cNvSpPr txBox="1"/>
          <p:nvPr>
            <p:ph type="body" sz="half" idx="1"/>
          </p:nvPr>
        </p:nvSpPr>
        <p:spPr>
          <a:xfrm>
            <a:off x="457200" y="1235520"/>
            <a:ext cx="8229600" cy="1829745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2400"/>
            </a:pPr>
            <a:r>
              <a:t>The selection of the training and test sets can affect the test results </a:t>
            </a:r>
          </a:p>
          <a:p>
            <a:pPr lvl="1" marL="800100" indent="-342900">
              <a:buChar char="-"/>
              <a:defRPr sz="2400"/>
            </a:pPr>
            <a:r>
              <a:t>positively  —&gt; test set contains “easy” instances</a:t>
            </a:r>
          </a:p>
          <a:p>
            <a:pPr lvl="1" marL="800100" indent="-342900">
              <a:buChar char="-"/>
              <a:defRPr sz="2400"/>
            </a:pPr>
            <a:r>
              <a:t>negatively —&gt; test set contains “hard” instances</a:t>
            </a:r>
          </a:p>
        </p:txBody>
      </p:sp>
      <p:sp>
        <p:nvSpPr>
          <p:cNvPr id="647" name="Line"/>
          <p:cNvSpPr/>
          <p:nvPr/>
        </p:nvSpPr>
        <p:spPr>
          <a:xfrm flipV="1">
            <a:off x="5151497" y="3397411"/>
            <a:ext cx="3377646" cy="1857394"/>
          </a:xfrm>
          <a:prstGeom prst="line">
            <a:avLst/>
          </a:prstGeom>
          <a:ln w="63500">
            <a:solidFill>
              <a:srgbClr val="FDFB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658" name="Group"/>
          <p:cNvGrpSpPr/>
          <p:nvPr/>
        </p:nvGrpSpPr>
        <p:grpSpPr>
          <a:xfrm>
            <a:off x="5248229" y="3350384"/>
            <a:ext cx="3320590" cy="1618156"/>
            <a:chOff x="210697" y="0"/>
            <a:chExt cx="3320588" cy="1618154"/>
          </a:xfrm>
        </p:grpSpPr>
        <p:sp>
          <p:nvSpPr>
            <p:cNvPr id="648" name="Circle"/>
            <p:cNvSpPr/>
            <p:nvPr/>
          </p:nvSpPr>
          <p:spPr>
            <a:xfrm>
              <a:off x="210697" y="1449597"/>
              <a:ext cx="168558" cy="168558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49" name="Circle"/>
            <p:cNvSpPr/>
            <p:nvPr/>
          </p:nvSpPr>
          <p:spPr>
            <a:xfrm>
              <a:off x="927991" y="809077"/>
              <a:ext cx="168559" cy="168559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solidFill>
                <a:schemeClr val="accent2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50" name="Circle"/>
            <p:cNvSpPr/>
            <p:nvPr/>
          </p:nvSpPr>
          <p:spPr>
            <a:xfrm>
              <a:off x="674231" y="1348462"/>
              <a:ext cx="168558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51" name="Circle"/>
            <p:cNvSpPr/>
            <p:nvPr/>
          </p:nvSpPr>
          <p:spPr>
            <a:xfrm>
              <a:off x="918639" y="1154620"/>
              <a:ext cx="168559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52" name="Circle"/>
            <p:cNvSpPr/>
            <p:nvPr/>
          </p:nvSpPr>
          <p:spPr>
            <a:xfrm>
              <a:off x="1247327" y="1348462"/>
              <a:ext cx="168559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53" name="Circle"/>
            <p:cNvSpPr/>
            <p:nvPr/>
          </p:nvSpPr>
          <p:spPr>
            <a:xfrm>
              <a:off x="1946842" y="607440"/>
              <a:ext cx="168559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54" name="Circle"/>
            <p:cNvSpPr/>
            <p:nvPr/>
          </p:nvSpPr>
          <p:spPr>
            <a:xfrm>
              <a:off x="1799196" y="1045058"/>
              <a:ext cx="168559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55" name="Circle"/>
            <p:cNvSpPr/>
            <p:nvPr/>
          </p:nvSpPr>
          <p:spPr>
            <a:xfrm>
              <a:off x="2342953" y="303404"/>
              <a:ext cx="168559" cy="168558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56" name="Circle"/>
            <p:cNvSpPr/>
            <p:nvPr/>
          </p:nvSpPr>
          <p:spPr>
            <a:xfrm>
              <a:off x="2747491" y="0"/>
              <a:ext cx="168559" cy="168558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57" name="Circle"/>
            <p:cNvSpPr/>
            <p:nvPr/>
          </p:nvSpPr>
          <p:spPr>
            <a:xfrm>
              <a:off x="3362728" y="206483"/>
              <a:ext cx="168558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</p:grpSp>
      <p:grpSp>
        <p:nvGrpSpPr>
          <p:cNvPr id="672" name="Group"/>
          <p:cNvGrpSpPr/>
          <p:nvPr/>
        </p:nvGrpSpPr>
        <p:grpSpPr>
          <a:xfrm>
            <a:off x="783032" y="3350384"/>
            <a:ext cx="3531287" cy="2022695"/>
            <a:chOff x="0" y="0"/>
            <a:chExt cx="3531285" cy="2022693"/>
          </a:xfrm>
        </p:grpSpPr>
        <p:sp>
          <p:nvSpPr>
            <p:cNvPr id="659" name="Line"/>
            <p:cNvSpPr/>
            <p:nvPr/>
          </p:nvSpPr>
          <p:spPr>
            <a:xfrm flipV="1">
              <a:off x="113965" y="47027"/>
              <a:ext cx="3377645" cy="1857393"/>
            </a:xfrm>
            <a:prstGeom prst="line">
              <a:avLst/>
            </a:prstGeom>
            <a:noFill/>
            <a:ln w="63500" cap="flat">
              <a:solidFill>
                <a:srgbClr val="FDFB00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60" name="Circle"/>
            <p:cNvSpPr/>
            <p:nvPr/>
          </p:nvSpPr>
          <p:spPr>
            <a:xfrm>
              <a:off x="210697" y="1449597"/>
              <a:ext cx="168558" cy="168558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61" name="Circle"/>
            <p:cNvSpPr/>
            <p:nvPr/>
          </p:nvSpPr>
          <p:spPr>
            <a:xfrm>
              <a:off x="0" y="1854136"/>
              <a:ext cx="168558" cy="168558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62" name="Circle"/>
            <p:cNvSpPr/>
            <p:nvPr/>
          </p:nvSpPr>
          <p:spPr>
            <a:xfrm>
              <a:off x="674231" y="1348462"/>
              <a:ext cx="168558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63" name="Circle"/>
            <p:cNvSpPr/>
            <p:nvPr/>
          </p:nvSpPr>
          <p:spPr>
            <a:xfrm>
              <a:off x="927991" y="809077"/>
              <a:ext cx="168559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64" name="Circle"/>
            <p:cNvSpPr/>
            <p:nvPr/>
          </p:nvSpPr>
          <p:spPr>
            <a:xfrm>
              <a:off x="918639" y="1154620"/>
              <a:ext cx="168559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65" name="Circle"/>
            <p:cNvSpPr/>
            <p:nvPr/>
          </p:nvSpPr>
          <p:spPr>
            <a:xfrm>
              <a:off x="1247327" y="1348462"/>
              <a:ext cx="168559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66" name="Circle"/>
            <p:cNvSpPr/>
            <p:nvPr/>
          </p:nvSpPr>
          <p:spPr>
            <a:xfrm>
              <a:off x="1946842" y="607440"/>
              <a:ext cx="168559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67" name="Circle"/>
            <p:cNvSpPr/>
            <p:nvPr/>
          </p:nvSpPr>
          <p:spPr>
            <a:xfrm>
              <a:off x="1799196" y="1045058"/>
              <a:ext cx="168559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68" name="Circle"/>
            <p:cNvSpPr/>
            <p:nvPr/>
          </p:nvSpPr>
          <p:spPr>
            <a:xfrm>
              <a:off x="2342953" y="303404"/>
              <a:ext cx="168559" cy="168558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69" name="Circle"/>
            <p:cNvSpPr/>
            <p:nvPr/>
          </p:nvSpPr>
          <p:spPr>
            <a:xfrm>
              <a:off x="2747491" y="0"/>
              <a:ext cx="168559" cy="168558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70" name="Circle"/>
            <p:cNvSpPr/>
            <p:nvPr/>
          </p:nvSpPr>
          <p:spPr>
            <a:xfrm>
              <a:off x="3362728" y="206483"/>
              <a:ext cx="168558" cy="168559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671" name="Circle"/>
            <p:cNvSpPr/>
            <p:nvPr/>
          </p:nvSpPr>
          <p:spPr>
            <a:xfrm>
              <a:off x="2637929" y="362399"/>
              <a:ext cx="168559" cy="168559"/>
            </a:xfrm>
            <a:prstGeom prst="ellipse">
              <a:avLst/>
            </a:prstGeom>
            <a:solidFill>
              <a:schemeClr val="accent2"/>
            </a:solidFill>
            <a:ln w="25400" cap="flat">
              <a:solidFill>
                <a:schemeClr val="accent2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73" name="Circle"/>
          <p:cNvSpPr/>
          <p:nvPr/>
        </p:nvSpPr>
        <p:spPr>
          <a:xfrm>
            <a:off x="7752560" y="3696567"/>
            <a:ext cx="168559" cy="168559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674" name="Circle"/>
          <p:cNvSpPr/>
          <p:nvPr/>
        </p:nvSpPr>
        <p:spPr>
          <a:xfrm>
            <a:off x="5085560" y="5182467"/>
            <a:ext cx="168559" cy="168559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675" name="Circle"/>
          <p:cNvSpPr/>
          <p:nvPr/>
        </p:nvSpPr>
        <p:spPr>
          <a:xfrm>
            <a:off x="2464396" y="4814543"/>
            <a:ext cx="168559" cy="168559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676" name="Circle"/>
          <p:cNvSpPr/>
          <p:nvPr/>
        </p:nvSpPr>
        <p:spPr>
          <a:xfrm>
            <a:off x="6756041" y="4814543"/>
            <a:ext cx="168558" cy="168559"/>
          </a:xfrm>
          <a:prstGeom prst="ellipse">
            <a:avLst/>
          </a:prstGeom>
          <a:blipFill>
            <a:blip r:embed="rId2"/>
          </a:blipFill>
          <a:ln w="25400">
            <a:solidFill>
              <a:schemeClr val="accent2">
                <a:lumOff val="-6000"/>
              </a:schemeClr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grpSp>
        <p:nvGrpSpPr>
          <p:cNvPr id="679" name="Group"/>
          <p:cNvGrpSpPr/>
          <p:nvPr/>
        </p:nvGrpSpPr>
        <p:grpSpPr>
          <a:xfrm>
            <a:off x="5746768" y="5586951"/>
            <a:ext cx="2459690" cy="370839"/>
            <a:chOff x="0" y="0"/>
            <a:chExt cx="2459688" cy="370837"/>
          </a:xfrm>
        </p:grpSpPr>
        <p:sp>
          <p:nvSpPr>
            <p:cNvPr id="677" name="“hard” test instances"/>
            <p:cNvSpPr txBox="1"/>
            <p:nvPr/>
          </p:nvSpPr>
          <p:spPr>
            <a:xfrm>
              <a:off x="284533" y="0"/>
              <a:ext cx="2175156" cy="37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“hard” test instances</a:t>
              </a:r>
            </a:p>
          </p:txBody>
        </p:sp>
        <p:sp>
          <p:nvSpPr>
            <p:cNvPr id="678" name="Circle"/>
            <p:cNvSpPr/>
            <p:nvPr/>
          </p:nvSpPr>
          <p:spPr>
            <a:xfrm>
              <a:off x="0" y="101139"/>
              <a:ext cx="168558" cy="168559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solidFill>
                <a:schemeClr val="accent2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423033" y="5658198"/>
            <a:ext cx="2429878" cy="370839"/>
            <a:chOff x="0" y="0"/>
            <a:chExt cx="2429876" cy="370837"/>
          </a:xfrm>
        </p:grpSpPr>
        <p:sp>
          <p:nvSpPr>
            <p:cNvPr id="680" name="“easy” test instances"/>
            <p:cNvSpPr txBox="1"/>
            <p:nvPr/>
          </p:nvSpPr>
          <p:spPr>
            <a:xfrm>
              <a:off x="229382" y="0"/>
              <a:ext cx="2200495" cy="37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“easy” test instances</a:t>
              </a:r>
            </a:p>
          </p:txBody>
        </p:sp>
        <p:sp>
          <p:nvSpPr>
            <p:cNvPr id="681" name="Circle"/>
            <p:cNvSpPr/>
            <p:nvPr/>
          </p:nvSpPr>
          <p:spPr>
            <a:xfrm>
              <a:off x="0" y="101139"/>
              <a:ext cx="168558" cy="168559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solidFill>
                <a:schemeClr val="accent2">
                  <a:lumOff val="-6000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ross Validation Evaluation Proced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Cross Validation Evaluation Procedure</a:t>
            </a:r>
          </a:p>
        </p:txBody>
      </p:sp>
      <p:sp>
        <p:nvSpPr>
          <p:cNvPr id="685" name="Procedure to remove the training/test set selection bi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defRPr sz="2400"/>
            </a:pPr>
            <a:r>
              <a:t>Procedure to remove the training/test set selection bias</a:t>
            </a:r>
          </a:p>
          <a:p>
            <a:pPr marL="342900" indent="-342900">
              <a:defRPr sz="2400"/>
            </a:pPr>
          </a:p>
          <a:p>
            <a:pPr marL="0" indent="0">
              <a:buSzTx/>
              <a:buNone/>
              <a:defRPr sz="2400"/>
            </a:pPr>
            <a:r>
              <a:t>General idea:</a:t>
            </a:r>
            <a:br/>
            <a:r>
              <a:t> </a:t>
            </a:r>
          </a:p>
          <a:p>
            <a:pPr marL="342900" indent="-342900">
              <a:defRPr sz="2400"/>
            </a:pPr>
            <a:r>
              <a:t>Perform multiple classification or regression experiments with the dataset. </a:t>
            </a:r>
          </a:p>
          <a:p>
            <a:pPr marL="342900" indent="-342900">
              <a:defRPr sz="2400"/>
            </a:pPr>
            <a:r>
              <a:t>In each experiment, select a different partitioning of the dataset into training and test sets.</a:t>
            </a:r>
          </a:p>
          <a:p>
            <a:pPr marL="342900" indent="-342900">
              <a:defRPr sz="2400"/>
            </a:pPr>
            <a:r>
              <a:t>Average over the prediction accuracies obtained in the experiments.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Overview"/>
          <p:cNvSpPr txBox="1"/>
          <p:nvPr>
            <p:ph type="title"/>
          </p:nvPr>
        </p:nvSpPr>
        <p:spPr>
          <a:xfrm>
            <a:off x="457200" y="-1842"/>
            <a:ext cx="8229600" cy="952242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49" name="Linear Regression…"/>
          <p:cNvSpPr txBox="1"/>
          <p:nvPr>
            <p:ph type="body" sz="half" idx="1"/>
          </p:nvPr>
        </p:nvSpPr>
        <p:spPr>
          <a:xfrm>
            <a:off x="457200" y="1249882"/>
            <a:ext cx="8229600" cy="1826075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Linear Regression</a:t>
            </a:r>
          </a:p>
          <a:p>
            <a:pPr>
              <a:defRPr sz="2200"/>
            </a:pPr>
            <a:r>
              <a:t>Polynomial Regression</a:t>
            </a:r>
          </a:p>
          <a:p>
            <a:pPr>
              <a:defRPr sz="2200"/>
            </a:pPr>
            <a:r>
              <a:t>Nearest Neighbor Classification and Regression</a:t>
            </a:r>
          </a:p>
          <a:p>
            <a:pPr>
              <a:defRPr sz="2200"/>
            </a:pPr>
            <a:r>
              <a:t>Overfitting and Underfitting</a:t>
            </a:r>
          </a:p>
        </p:txBody>
      </p:sp>
      <p:grpSp>
        <p:nvGrpSpPr>
          <p:cNvPr id="355" name="Group"/>
          <p:cNvGrpSpPr/>
          <p:nvPr/>
        </p:nvGrpSpPr>
        <p:grpSpPr>
          <a:xfrm>
            <a:off x="781050" y="3375438"/>
            <a:ext cx="6923603" cy="1474216"/>
            <a:chOff x="0" y="0"/>
            <a:chExt cx="6923602" cy="1474215"/>
          </a:xfrm>
        </p:grpSpPr>
        <p:sp>
          <p:nvSpPr>
            <p:cNvPr id="350" name="Line"/>
            <p:cNvSpPr/>
            <p:nvPr/>
          </p:nvSpPr>
          <p:spPr>
            <a:xfrm flipV="1">
              <a:off x="0" y="101237"/>
              <a:ext cx="1270000" cy="1270001"/>
            </a:xfrm>
            <a:prstGeom prst="line">
              <a:avLst/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9" name="Connection Line"/>
            <p:cNvSpPr/>
            <p:nvPr/>
          </p:nvSpPr>
          <p:spPr>
            <a:xfrm>
              <a:off x="2640541" y="94962"/>
              <a:ext cx="1270001" cy="127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4291" y="20376"/>
                    <a:pt x="21491" y="13176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352" name="Line"/>
            <p:cNvSpPr/>
            <p:nvPr/>
          </p:nvSpPr>
          <p:spPr>
            <a:xfrm>
              <a:off x="6204198" y="0"/>
              <a:ext cx="719405" cy="1474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7927" y="19334"/>
                  </a:lnTo>
                  <a:lnTo>
                    <a:pt x="6146" y="15174"/>
                  </a:lnTo>
                  <a:cubicBezTo>
                    <a:pt x="4831" y="14663"/>
                    <a:pt x="4138" y="13861"/>
                    <a:pt x="4305" y="13045"/>
                  </a:cubicBezTo>
                  <a:cubicBezTo>
                    <a:pt x="4630" y="11460"/>
                    <a:pt x="7750" y="10382"/>
                    <a:pt x="10922" y="10757"/>
                  </a:cubicBezTo>
                  <a:lnTo>
                    <a:pt x="17671" y="8799"/>
                  </a:lnTo>
                  <a:lnTo>
                    <a:pt x="14088" y="5350"/>
                  </a:lnTo>
                  <a:lnTo>
                    <a:pt x="10242" y="2038"/>
                  </a:lnTo>
                  <a:lnTo>
                    <a:pt x="6279" y="1656"/>
                  </a:lnTo>
                  <a:lnTo>
                    <a:pt x="15548" y="8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53" name="….."/>
            <p:cNvSpPr txBox="1"/>
            <p:nvPr/>
          </p:nvSpPr>
          <p:spPr>
            <a:xfrm>
              <a:off x="2000674" y="550818"/>
              <a:ext cx="45976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…..</a:t>
              </a:r>
            </a:p>
          </p:txBody>
        </p:sp>
        <p:sp>
          <p:nvSpPr>
            <p:cNvPr id="354" name="….."/>
            <p:cNvSpPr txBox="1"/>
            <p:nvPr/>
          </p:nvSpPr>
          <p:spPr>
            <a:xfrm>
              <a:off x="4921674" y="550818"/>
              <a:ext cx="45976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…..</a:t>
              </a:r>
            </a:p>
          </p:txBody>
        </p:sp>
      </p:grpSp>
      <p:sp>
        <p:nvSpPr>
          <p:cNvPr id="356" name="model complexity"/>
          <p:cNvSpPr txBox="1"/>
          <p:nvPr/>
        </p:nvSpPr>
        <p:spPr>
          <a:xfrm>
            <a:off x="3338220" y="5250736"/>
            <a:ext cx="193360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model complexity </a:t>
            </a:r>
          </a:p>
        </p:txBody>
      </p:sp>
      <p:sp>
        <p:nvSpPr>
          <p:cNvPr id="357" name="simple"/>
          <p:cNvSpPr txBox="1"/>
          <p:nvPr/>
        </p:nvSpPr>
        <p:spPr>
          <a:xfrm>
            <a:off x="584623" y="5149136"/>
            <a:ext cx="764713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simple</a:t>
            </a:r>
          </a:p>
        </p:txBody>
      </p:sp>
      <p:sp>
        <p:nvSpPr>
          <p:cNvPr id="358" name="complex"/>
          <p:cNvSpPr txBox="1"/>
          <p:nvPr/>
        </p:nvSpPr>
        <p:spPr>
          <a:xfrm>
            <a:off x="6998124" y="5149136"/>
            <a:ext cx="95536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complex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3-fold Cross Valid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3-fold Cross Validation</a:t>
            </a:r>
          </a:p>
        </p:txBody>
      </p:sp>
      <p:pic>
        <p:nvPicPr>
          <p:cNvPr id="6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25655"/>
            <a:ext cx="9144001" cy="3560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k-fold Cross Valid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k-fold Cross Validation</a:t>
            </a:r>
          </a:p>
        </p:txBody>
      </p:sp>
      <p:sp>
        <p:nvSpPr>
          <p:cNvPr id="691" name="Often k is defined as a suitable (large) numb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6" indent="-322326" defTabSz="429768">
              <a:spcBef>
                <a:spcPts val="500"/>
              </a:spcBef>
              <a:defRPr sz="2256"/>
            </a:pPr>
            <a:r>
              <a:t>Often k is defined as a suitable (large) number</a:t>
            </a:r>
          </a:p>
          <a:p>
            <a:pPr marL="322326" indent="-322326" defTabSz="429768">
              <a:spcBef>
                <a:spcPts val="500"/>
              </a:spcBef>
              <a:defRPr sz="2256"/>
            </a:pPr>
          </a:p>
          <a:p>
            <a:pPr marL="322326" indent="-322326" defTabSz="429768">
              <a:spcBef>
                <a:spcPts val="500"/>
              </a:spcBef>
              <a:defRPr sz="2256"/>
            </a:pPr>
            <a:r>
              <a:t>Examples</a:t>
            </a:r>
          </a:p>
          <a:p>
            <a:pPr marL="322326" indent="-322326" defTabSz="429768">
              <a:spcBef>
                <a:spcPts val="500"/>
              </a:spcBef>
              <a:buChar char="-"/>
              <a:defRPr sz="2256"/>
            </a:pPr>
            <a:r>
              <a:t>Dataset of 1000 instances </a:t>
            </a:r>
            <a:br/>
            <a:r>
              <a:t>—&gt; k=10, because 10-fold cross validation yields training sets of 900 instances and test sets of 100 instances.</a:t>
            </a:r>
          </a:p>
          <a:p>
            <a:pPr marL="322326" indent="-322326" defTabSz="429768">
              <a:spcBef>
                <a:spcPts val="500"/>
              </a:spcBef>
              <a:buChar char="-"/>
              <a:defRPr sz="2256"/>
            </a:pPr>
          </a:p>
          <a:p>
            <a:pPr marL="322326" indent="-322326" defTabSz="429768">
              <a:spcBef>
                <a:spcPts val="500"/>
              </a:spcBef>
              <a:buChar char="-"/>
              <a:defRPr sz="2256"/>
            </a:pPr>
            <a:r>
              <a:t>Dataset of 777 instances </a:t>
            </a:r>
            <a:br/>
            <a:r>
              <a:t>—&gt; k=7, resulting in 666/111 partitioning</a:t>
            </a:r>
          </a:p>
          <a:p>
            <a:pPr marL="322326" indent="-322326" defTabSz="429768">
              <a:spcBef>
                <a:spcPts val="500"/>
              </a:spcBef>
              <a:buChar char="-"/>
              <a:defRPr sz="2256"/>
            </a:pPr>
          </a:p>
          <a:p>
            <a:pPr marL="322326" indent="-322326" defTabSz="429768">
              <a:spcBef>
                <a:spcPts val="500"/>
              </a:spcBef>
              <a:buChar char="-"/>
              <a:defRPr sz="2256"/>
            </a:pPr>
            <a:r>
              <a:t>Leaving-one-out cross (LOO) validation: </a:t>
            </a:r>
            <a:br/>
            <a:r>
              <a:t>k = number of instances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Nearest Neighbour 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Nearest Neighbour Classification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381918"/>
            <a:ext cx="6096000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7" name="Two Classes (blue &amp; re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Classes (blue &amp; red)</a:t>
            </a:r>
          </a:p>
        </p:txBody>
      </p:sp>
      <p:grpSp>
        <p:nvGrpSpPr>
          <p:cNvPr id="719" name="Group"/>
          <p:cNvGrpSpPr/>
          <p:nvPr/>
        </p:nvGrpSpPr>
        <p:grpSpPr>
          <a:xfrm>
            <a:off x="1752600" y="1843633"/>
            <a:ext cx="5638800" cy="3886201"/>
            <a:chOff x="0" y="0"/>
            <a:chExt cx="5638800" cy="3886200"/>
          </a:xfrm>
        </p:grpSpPr>
        <p:sp>
          <p:nvSpPr>
            <p:cNvPr id="698" name="Circle"/>
            <p:cNvSpPr/>
            <p:nvPr/>
          </p:nvSpPr>
          <p:spPr>
            <a:xfrm>
              <a:off x="838200" y="13716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99" name="Circle"/>
            <p:cNvSpPr/>
            <p:nvPr/>
          </p:nvSpPr>
          <p:spPr>
            <a:xfrm>
              <a:off x="685800" y="1524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0" name="Circle"/>
            <p:cNvSpPr/>
            <p:nvPr/>
          </p:nvSpPr>
          <p:spPr>
            <a:xfrm>
              <a:off x="1600200" y="3048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1" name="Circle"/>
            <p:cNvSpPr/>
            <p:nvPr/>
          </p:nvSpPr>
          <p:spPr>
            <a:xfrm>
              <a:off x="2667000" y="1524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2" name="Circle"/>
            <p:cNvSpPr/>
            <p:nvPr/>
          </p:nvSpPr>
          <p:spPr>
            <a:xfrm>
              <a:off x="0" y="19050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3" name="Circle"/>
            <p:cNvSpPr/>
            <p:nvPr/>
          </p:nvSpPr>
          <p:spPr>
            <a:xfrm>
              <a:off x="1828800" y="25908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4" name="Circle"/>
            <p:cNvSpPr/>
            <p:nvPr/>
          </p:nvSpPr>
          <p:spPr>
            <a:xfrm>
              <a:off x="762000" y="36576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5" name="Circle"/>
            <p:cNvSpPr/>
            <p:nvPr/>
          </p:nvSpPr>
          <p:spPr>
            <a:xfrm>
              <a:off x="2057400" y="11430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6" name="Circle"/>
            <p:cNvSpPr/>
            <p:nvPr/>
          </p:nvSpPr>
          <p:spPr>
            <a:xfrm>
              <a:off x="3810000" y="7620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7" name="Circle"/>
            <p:cNvSpPr/>
            <p:nvPr/>
          </p:nvSpPr>
          <p:spPr>
            <a:xfrm>
              <a:off x="3276600" y="1066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8" name="Circle"/>
            <p:cNvSpPr/>
            <p:nvPr/>
          </p:nvSpPr>
          <p:spPr>
            <a:xfrm>
              <a:off x="3657600" y="236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9" name="Circle"/>
            <p:cNvSpPr/>
            <p:nvPr/>
          </p:nvSpPr>
          <p:spPr>
            <a:xfrm>
              <a:off x="4038600" y="3276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0" name="Circle"/>
            <p:cNvSpPr/>
            <p:nvPr/>
          </p:nvSpPr>
          <p:spPr>
            <a:xfrm>
              <a:off x="3505200" y="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1" name="Circle"/>
            <p:cNvSpPr/>
            <p:nvPr/>
          </p:nvSpPr>
          <p:spPr>
            <a:xfrm>
              <a:off x="4572000" y="15240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2" name="Circle"/>
            <p:cNvSpPr/>
            <p:nvPr/>
          </p:nvSpPr>
          <p:spPr>
            <a:xfrm>
              <a:off x="2438400" y="1828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3" name="Circle"/>
            <p:cNvSpPr/>
            <p:nvPr/>
          </p:nvSpPr>
          <p:spPr>
            <a:xfrm>
              <a:off x="3048000" y="7620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4" name="Circle"/>
            <p:cNvSpPr/>
            <p:nvPr/>
          </p:nvSpPr>
          <p:spPr>
            <a:xfrm>
              <a:off x="1447800" y="19812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5" name="Circle"/>
            <p:cNvSpPr/>
            <p:nvPr/>
          </p:nvSpPr>
          <p:spPr>
            <a:xfrm>
              <a:off x="3429000" y="20574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6" name="Circle"/>
            <p:cNvSpPr/>
            <p:nvPr/>
          </p:nvSpPr>
          <p:spPr>
            <a:xfrm>
              <a:off x="2362200" y="31242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7" name="Circle"/>
            <p:cNvSpPr/>
            <p:nvPr/>
          </p:nvSpPr>
          <p:spPr>
            <a:xfrm>
              <a:off x="5410200" y="236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8" name="Circle"/>
            <p:cNvSpPr/>
            <p:nvPr/>
          </p:nvSpPr>
          <p:spPr>
            <a:xfrm>
              <a:off x="4800600" y="685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22" name="Group"/>
          <p:cNvGrpSpPr/>
          <p:nvPr/>
        </p:nvGrpSpPr>
        <p:grpSpPr>
          <a:xfrm>
            <a:off x="1255770" y="1610734"/>
            <a:ext cx="6442754" cy="4531703"/>
            <a:chOff x="0" y="0"/>
            <a:chExt cx="6442753" cy="4531701"/>
          </a:xfrm>
        </p:grpSpPr>
        <p:sp>
          <p:nvSpPr>
            <p:cNvPr id="720" name="Line"/>
            <p:cNvSpPr/>
            <p:nvPr/>
          </p:nvSpPr>
          <p:spPr>
            <a:xfrm>
              <a:off x="0" y="4523364"/>
              <a:ext cx="6442754" cy="1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21" name="Line"/>
            <p:cNvSpPr/>
            <p:nvPr/>
          </p:nvSpPr>
          <p:spPr>
            <a:xfrm flipV="1">
              <a:off x="26929" y="-1"/>
              <a:ext cx="1" cy="4531703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723" name="Feature 1"/>
          <p:cNvSpPr txBox="1"/>
          <p:nvPr/>
        </p:nvSpPr>
        <p:spPr>
          <a:xfrm>
            <a:off x="3846569" y="6163933"/>
            <a:ext cx="126115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DFDFD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Feature 1</a:t>
            </a:r>
          </a:p>
        </p:txBody>
      </p:sp>
      <p:sp>
        <p:nvSpPr>
          <p:cNvPr id="724" name="Feature 2"/>
          <p:cNvSpPr txBox="1"/>
          <p:nvPr/>
        </p:nvSpPr>
        <p:spPr>
          <a:xfrm rot="16200000">
            <a:off x="376623" y="3684817"/>
            <a:ext cx="1261153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DFDFD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Feature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7" name="Nearest-neighbour classifier"/>
          <p:cNvSpPr txBox="1"/>
          <p:nvPr>
            <p:ph type="title"/>
          </p:nvPr>
        </p:nvSpPr>
        <p:spPr>
          <a:xfrm>
            <a:off x="457200" y="90487"/>
            <a:ext cx="8228013" cy="1509714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indent="381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Nearest-neighbour classifier</a:t>
            </a:r>
          </a:p>
        </p:txBody>
      </p:sp>
      <p:sp>
        <p:nvSpPr>
          <p:cNvPr id="728" name="Given a set of labeled instances (training set), new instances (test set) are classified according to their nearest labeled neighbour"/>
          <p:cNvSpPr txBox="1"/>
          <p:nvPr>
            <p:ph type="body" sz="half" idx="1"/>
          </p:nvPr>
        </p:nvSpPr>
        <p:spPr>
          <a:xfrm>
            <a:off x="457993" y="1913857"/>
            <a:ext cx="8228014" cy="3030286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/>
          <a:p>
            <a:pPr marL="381000" algn="l">
              <a:buSzPct val="100000"/>
              <a:buChar char="•"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81000" algn="l">
              <a:buSzPct val="100000"/>
              <a:buChar char="•"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Given a set of labeled instances (training set), new instances (test set) are classified according to their nearest labeled neighbour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1" name="Nearest Neighbour 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Nearest Neighbour Classification</a:t>
            </a:r>
          </a:p>
        </p:txBody>
      </p:sp>
      <p:grpSp>
        <p:nvGrpSpPr>
          <p:cNvPr id="753" name="Group"/>
          <p:cNvGrpSpPr/>
          <p:nvPr/>
        </p:nvGrpSpPr>
        <p:grpSpPr>
          <a:xfrm>
            <a:off x="1752600" y="1843633"/>
            <a:ext cx="5638800" cy="3886201"/>
            <a:chOff x="0" y="0"/>
            <a:chExt cx="5638800" cy="3886200"/>
          </a:xfrm>
        </p:grpSpPr>
        <p:sp>
          <p:nvSpPr>
            <p:cNvPr id="732" name="Circle"/>
            <p:cNvSpPr/>
            <p:nvPr/>
          </p:nvSpPr>
          <p:spPr>
            <a:xfrm>
              <a:off x="838200" y="13716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3" name="Circle"/>
            <p:cNvSpPr/>
            <p:nvPr/>
          </p:nvSpPr>
          <p:spPr>
            <a:xfrm>
              <a:off x="685800" y="1524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4" name="Circle"/>
            <p:cNvSpPr/>
            <p:nvPr/>
          </p:nvSpPr>
          <p:spPr>
            <a:xfrm>
              <a:off x="1600200" y="3048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5" name="Circle"/>
            <p:cNvSpPr/>
            <p:nvPr/>
          </p:nvSpPr>
          <p:spPr>
            <a:xfrm>
              <a:off x="2667000" y="1524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6" name="Circle"/>
            <p:cNvSpPr/>
            <p:nvPr/>
          </p:nvSpPr>
          <p:spPr>
            <a:xfrm>
              <a:off x="0" y="19050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7" name="Circle"/>
            <p:cNvSpPr/>
            <p:nvPr/>
          </p:nvSpPr>
          <p:spPr>
            <a:xfrm>
              <a:off x="1828800" y="25908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8" name="Circle"/>
            <p:cNvSpPr/>
            <p:nvPr/>
          </p:nvSpPr>
          <p:spPr>
            <a:xfrm>
              <a:off x="762000" y="36576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9" name="Circle"/>
            <p:cNvSpPr/>
            <p:nvPr/>
          </p:nvSpPr>
          <p:spPr>
            <a:xfrm>
              <a:off x="2057400" y="1143000"/>
              <a:ext cx="228600" cy="228600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0" name="Circle"/>
            <p:cNvSpPr/>
            <p:nvPr/>
          </p:nvSpPr>
          <p:spPr>
            <a:xfrm>
              <a:off x="3810000" y="7620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1" name="Circle"/>
            <p:cNvSpPr/>
            <p:nvPr/>
          </p:nvSpPr>
          <p:spPr>
            <a:xfrm>
              <a:off x="3276600" y="1066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2" name="Circle"/>
            <p:cNvSpPr/>
            <p:nvPr/>
          </p:nvSpPr>
          <p:spPr>
            <a:xfrm>
              <a:off x="3657600" y="236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3" name="Circle"/>
            <p:cNvSpPr/>
            <p:nvPr/>
          </p:nvSpPr>
          <p:spPr>
            <a:xfrm>
              <a:off x="4038600" y="3276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4" name="Circle"/>
            <p:cNvSpPr/>
            <p:nvPr/>
          </p:nvSpPr>
          <p:spPr>
            <a:xfrm>
              <a:off x="3505200" y="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5" name="Circle"/>
            <p:cNvSpPr/>
            <p:nvPr/>
          </p:nvSpPr>
          <p:spPr>
            <a:xfrm>
              <a:off x="4572000" y="15240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6" name="Circle"/>
            <p:cNvSpPr/>
            <p:nvPr/>
          </p:nvSpPr>
          <p:spPr>
            <a:xfrm>
              <a:off x="2438400" y="1828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7" name="Circle"/>
            <p:cNvSpPr/>
            <p:nvPr/>
          </p:nvSpPr>
          <p:spPr>
            <a:xfrm>
              <a:off x="3048000" y="7620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8" name="Circle"/>
            <p:cNvSpPr/>
            <p:nvPr/>
          </p:nvSpPr>
          <p:spPr>
            <a:xfrm>
              <a:off x="1447800" y="19812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49" name="Circle"/>
            <p:cNvSpPr/>
            <p:nvPr/>
          </p:nvSpPr>
          <p:spPr>
            <a:xfrm>
              <a:off x="3429000" y="20574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0" name="Circle"/>
            <p:cNvSpPr/>
            <p:nvPr/>
          </p:nvSpPr>
          <p:spPr>
            <a:xfrm>
              <a:off x="2362200" y="3124200"/>
              <a:ext cx="228600" cy="228600"/>
            </a:xfrm>
            <a:prstGeom prst="ellipse">
              <a:avLst/>
            </a:prstGeom>
            <a:solidFill>
              <a:srgbClr val="CCCCCC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1" name="Circle"/>
            <p:cNvSpPr/>
            <p:nvPr/>
          </p:nvSpPr>
          <p:spPr>
            <a:xfrm>
              <a:off x="5410200" y="2362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52" name="Circle"/>
            <p:cNvSpPr/>
            <p:nvPr/>
          </p:nvSpPr>
          <p:spPr>
            <a:xfrm>
              <a:off x="4800600" y="6858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55770" y="1610734"/>
            <a:ext cx="6442754" cy="4531703"/>
            <a:chOff x="0" y="0"/>
            <a:chExt cx="6442753" cy="4531701"/>
          </a:xfrm>
        </p:grpSpPr>
        <p:sp>
          <p:nvSpPr>
            <p:cNvPr id="754" name="Line"/>
            <p:cNvSpPr/>
            <p:nvPr/>
          </p:nvSpPr>
          <p:spPr>
            <a:xfrm>
              <a:off x="0" y="4523364"/>
              <a:ext cx="6442754" cy="1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55" name="Line"/>
            <p:cNvSpPr/>
            <p:nvPr/>
          </p:nvSpPr>
          <p:spPr>
            <a:xfrm flipV="1">
              <a:off x="26929" y="-1"/>
              <a:ext cx="1" cy="4531703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757" name="Feature 1"/>
          <p:cNvSpPr txBox="1"/>
          <p:nvPr/>
        </p:nvSpPr>
        <p:spPr>
          <a:xfrm>
            <a:off x="3846569" y="6163933"/>
            <a:ext cx="126115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DFDFD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Feature 1</a:t>
            </a:r>
          </a:p>
        </p:txBody>
      </p:sp>
      <p:sp>
        <p:nvSpPr>
          <p:cNvPr id="758" name="Feature 2"/>
          <p:cNvSpPr txBox="1"/>
          <p:nvPr/>
        </p:nvSpPr>
        <p:spPr>
          <a:xfrm rot="16200000">
            <a:off x="376623" y="3684817"/>
            <a:ext cx="1261153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DFDFD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Feature 2</a:t>
            </a:r>
          </a:p>
        </p:txBody>
      </p:sp>
      <p:sp>
        <p:nvSpPr>
          <p:cNvPr id="759" name="RED"/>
          <p:cNvSpPr txBox="1"/>
          <p:nvPr/>
        </p:nvSpPr>
        <p:spPr>
          <a:xfrm>
            <a:off x="4740570" y="2362441"/>
            <a:ext cx="397256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RED</a:t>
            </a:r>
          </a:p>
        </p:txBody>
      </p:sp>
      <p:sp>
        <p:nvSpPr>
          <p:cNvPr id="760" name="RED"/>
          <p:cNvSpPr txBox="1"/>
          <p:nvPr/>
        </p:nvSpPr>
        <p:spPr>
          <a:xfrm>
            <a:off x="5101510" y="3645763"/>
            <a:ext cx="397256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RED</a:t>
            </a:r>
          </a:p>
        </p:txBody>
      </p:sp>
      <p:sp>
        <p:nvSpPr>
          <p:cNvPr id="761" name="BLUE"/>
          <p:cNvSpPr txBox="1"/>
          <p:nvPr/>
        </p:nvSpPr>
        <p:spPr>
          <a:xfrm>
            <a:off x="4003009" y="4666100"/>
            <a:ext cx="461252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BLUE</a:t>
            </a:r>
          </a:p>
        </p:txBody>
      </p:sp>
      <p:sp>
        <p:nvSpPr>
          <p:cNvPr id="762" name="BLUE"/>
          <p:cNvSpPr txBox="1"/>
          <p:nvPr/>
        </p:nvSpPr>
        <p:spPr>
          <a:xfrm>
            <a:off x="3092536" y="3531858"/>
            <a:ext cx="461252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BLUE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5" name="k-NN"/>
          <p:cNvSpPr txBox="1"/>
          <p:nvPr>
            <p:ph type="title"/>
          </p:nvPr>
        </p:nvSpPr>
        <p:spPr>
          <a:xfrm>
            <a:off x="457200" y="90487"/>
            <a:ext cx="8228013" cy="1509714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indent="381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k-NN</a:t>
            </a:r>
          </a:p>
        </p:txBody>
      </p:sp>
      <p:sp>
        <p:nvSpPr>
          <p:cNvPr id="766" name="In the k-NN classifier, the parameter k represents the number of labeled neighbours considered…"/>
          <p:cNvSpPr txBox="1"/>
          <p:nvPr>
            <p:ph type="body" idx="1"/>
          </p:nvPr>
        </p:nvSpPr>
        <p:spPr>
          <a:xfrm>
            <a:off x="457200" y="1600200"/>
            <a:ext cx="8458200" cy="5257800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/>
          <a:p>
            <a:pPr marL="381000" algn="l">
              <a:buSzPct val="100000"/>
              <a:buChar char="•"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the k-NN classifier, the parameter k represents the number of labeled neighbours considered</a:t>
            </a:r>
          </a:p>
          <a:p>
            <a:pPr marL="381000" algn="l">
              <a:buClr>
                <a:srgbClr val="000000"/>
              </a:buClr>
              <a:buSzPct val="100000"/>
              <a:buChar char="•"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 = 3: test examples are assigned the labels of the (majority of the) 3 nearest neighbours</a:t>
            </a:r>
          </a:p>
          <a:p>
            <a:pPr marL="381000" algn="l">
              <a:buClr>
                <a:srgbClr val="000000"/>
              </a:buClr>
              <a:buSzPct val="100000"/>
              <a:buChar char="•"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 = N: test examples are assigned the labels of the (majority of the) 3 nearest neighbours</a:t>
            </a:r>
          </a:p>
          <a:p>
            <a:pPr indent="-304800" algn="l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/>
              <a:t>	For even N in case of an equal number of nearest neighboring labels of two classes: flip a coin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9" name="k determines the…"/>
          <p:cNvSpPr txBox="1"/>
          <p:nvPr>
            <p:ph type="title"/>
          </p:nvPr>
        </p:nvSpPr>
        <p:spPr>
          <a:xfrm>
            <a:off x="457200" y="90487"/>
            <a:ext cx="8228013" cy="1509714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/>
          <a:p>
            <a:pPr indent="38100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k determines the </a:t>
            </a:r>
          </a:p>
          <a:p>
            <a:pPr indent="38100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“model complexity”</a:t>
            </a:r>
          </a:p>
        </p:txBody>
      </p:sp>
      <p:sp>
        <p:nvSpPr>
          <p:cNvPr id="770" name="The model in k-NN is the decision boundary that separates the classes (In regression, the model is the line that fits the data)…"/>
          <p:cNvSpPr txBox="1"/>
          <p:nvPr>
            <p:ph type="body" idx="1"/>
          </p:nvPr>
        </p:nvSpPr>
        <p:spPr>
          <a:xfrm>
            <a:off x="457993" y="1913857"/>
            <a:ext cx="8228014" cy="4181541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/>
          <a:p>
            <a:pPr marL="381000" algn="l">
              <a:buSzPct val="100000"/>
              <a:buChar char="•"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81000" algn="l">
              <a:buSzPct val="100000"/>
              <a:buChar char="•"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model in k-NN is the decision boundary that separates the classes</a:t>
            </a:r>
            <a:br/>
            <a:r>
              <a:t>(In regression, the model is the line that fits the data)</a:t>
            </a:r>
            <a:br/>
          </a:p>
          <a:p>
            <a:pPr marL="381000" algn="l">
              <a:buSzPct val="100000"/>
              <a:buChar char="•"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Smaller k leads to more complex decision boundaries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0" y="962025"/>
            <a:ext cx="5257800" cy="4933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6" name="Arrow"/>
          <p:cNvSpPr/>
          <p:nvPr/>
        </p:nvSpPr>
        <p:spPr>
          <a:xfrm>
            <a:off x="266700" y="4957831"/>
            <a:ext cx="8458200" cy="1371601"/>
          </a:xfrm>
          <a:prstGeom prst="rightArrow">
            <a:avLst>
              <a:gd name="adj1" fmla="val 50000"/>
              <a:gd name="adj2" fmla="val 49990"/>
            </a:avLst>
          </a:prstGeom>
          <a:solidFill>
            <a:srgbClr val="ADADEB"/>
          </a:solidFill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77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0" y="1681231"/>
            <a:ext cx="2743200" cy="2579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" y="1681231"/>
            <a:ext cx="2765425" cy="2609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7225" y="1681231"/>
            <a:ext cx="2771775" cy="2595563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Increasing model complexity"/>
          <p:cNvSpPr txBox="1"/>
          <p:nvPr/>
        </p:nvSpPr>
        <p:spPr>
          <a:xfrm>
            <a:off x="1792287" y="5351531"/>
            <a:ext cx="5179815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>
                <a:solidFill>
                  <a:srgbClr val="FFFFFF"/>
                </a:solidFill>
              </a:defRPr>
            </a:pPr>
            <a:r>
              <a:rPr sz="3200">
                <a:solidFill>
                  <a:srgbClr val="000000"/>
                </a:solidFill>
              </a:rPr>
              <a:t>Increasing model complexity</a:t>
            </a:r>
          </a:p>
        </p:txBody>
      </p:sp>
      <p:sp>
        <p:nvSpPr>
          <p:cNvPr id="781" name="k = 100"/>
          <p:cNvSpPr txBox="1"/>
          <p:nvPr/>
        </p:nvSpPr>
        <p:spPr>
          <a:xfrm>
            <a:off x="1060450" y="4495800"/>
            <a:ext cx="80862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/>
            </a:pPr>
            <a:r>
              <a:rPr sz="1800"/>
              <a:t>k = 100</a:t>
            </a:r>
          </a:p>
        </p:txBody>
      </p:sp>
      <p:sp>
        <p:nvSpPr>
          <p:cNvPr id="782" name="k = 1"/>
          <p:cNvSpPr txBox="1"/>
          <p:nvPr/>
        </p:nvSpPr>
        <p:spPr>
          <a:xfrm>
            <a:off x="7350125" y="4495800"/>
            <a:ext cx="554348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/>
            </a:pPr>
            <a:r>
              <a:rPr sz="1800"/>
              <a:t>k = 1</a:t>
            </a:r>
          </a:p>
        </p:txBody>
      </p:sp>
      <p:sp>
        <p:nvSpPr>
          <p:cNvPr id="783" name="k = 10"/>
          <p:cNvSpPr txBox="1"/>
          <p:nvPr/>
        </p:nvSpPr>
        <p:spPr>
          <a:xfrm>
            <a:off x="4211637" y="4495800"/>
            <a:ext cx="68148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/>
            </a:pPr>
            <a:r>
              <a:rPr sz="1800"/>
              <a:t>k =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orre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Correlation</a:t>
            </a:r>
          </a:p>
        </p:txBody>
      </p:sp>
      <p:grpSp>
        <p:nvGrpSpPr>
          <p:cNvPr id="385" name="Group"/>
          <p:cNvGrpSpPr/>
          <p:nvPr/>
        </p:nvGrpSpPr>
        <p:grpSpPr>
          <a:xfrm>
            <a:off x="813042" y="916511"/>
            <a:ext cx="7892808" cy="5704633"/>
            <a:chOff x="0" y="0"/>
            <a:chExt cx="7892806" cy="5704631"/>
          </a:xfrm>
        </p:grpSpPr>
        <p:sp>
          <p:nvSpPr>
            <p:cNvPr id="362" name="Line"/>
            <p:cNvSpPr/>
            <p:nvPr/>
          </p:nvSpPr>
          <p:spPr>
            <a:xfrm>
              <a:off x="442727" y="5217588"/>
              <a:ext cx="6442754" cy="1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363" name="Line"/>
            <p:cNvSpPr/>
            <p:nvPr/>
          </p:nvSpPr>
          <p:spPr>
            <a:xfrm flipV="1">
              <a:off x="469656" y="694223"/>
              <a:ext cx="1" cy="4531702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364" name="furriness"/>
            <p:cNvSpPr txBox="1"/>
            <p:nvPr/>
          </p:nvSpPr>
          <p:spPr>
            <a:xfrm>
              <a:off x="3052638" y="5257593"/>
              <a:ext cx="1412636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furriness</a:t>
              </a:r>
            </a:p>
          </p:txBody>
        </p:sp>
        <p:sp>
          <p:nvSpPr>
            <p:cNvPr id="365" name="cuteness"/>
            <p:cNvSpPr txBox="1"/>
            <p:nvPr/>
          </p:nvSpPr>
          <p:spPr>
            <a:xfrm rot="16200000">
              <a:off x="-477962" y="2737190"/>
              <a:ext cx="1402962" cy="447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cuteness</a:t>
              </a:r>
            </a:p>
          </p:txBody>
        </p:sp>
        <p:pic>
          <p:nvPicPr>
            <p:cNvPr id="36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047868" y="4901144"/>
              <a:ext cx="844939" cy="632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3601" y="0"/>
              <a:ext cx="632889" cy="632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8" name="Circle"/>
            <p:cNvSpPr/>
            <p:nvPr/>
          </p:nvSpPr>
          <p:spPr>
            <a:xfrm>
              <a:off x="1142756" y="41126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69" name="Circle"/>
            <p:cNvSpPr/>
            <p:nvPr/>
          </p:nvSpPr>
          <p:spPr>
            <a:xfrm>
              <a:off x="825256" y="4722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70" name="Circle"/>
            <p:cNvSpPr/>
            <p:nvPr/>
          </p:nvSpPr>
          <p:spPr>
            <a:xfrm>
              <a:off x="1841256" y="3960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71" name="Circle"/>
            <p:cNvSpPr/>
            <p:nvPr/>
          </p:nvSpPr>
          <p:spPr>
            <a:xfrm>
              <a:off x="1549156" y="4544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72" name="Circle"/>
            <p:cNvSpPr/>
            <p:nvPr/>
          </p:nvSpPr>
          <p:spPr>
            <a:xfrm>
              <a:off x="2223648" y="3147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73" name="Circle"/>
            <p:cNvSpPr/>
            <p:nvPr/>
          </p:nvSpPr>
          <p:spPr>
            <a:xfrm>
              <a:off x="2209556" y="36681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74" name="Circle"/>
            <p:cNvSpPr/>
            <p:nvPr/>
          </p:nvSpPr>
          <p:spPr>
            <a:xfrm>
              <a:off x="2704856" y="3960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75" name="Circle"/>
            <p:cNvSpPr/>
            <p:nvPr/>
          </p:nvSpPr>
          <p:spPr>
            <a:xfrm>
              <a:off x="2933456" y="3147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76" name="Circle"/>
            <p:cNvSpPr/>
            <p:nvPr/>
          </p:nvSpPr>
          <p:spPr>
            <a:xfrm>
              <a:off x="3758956" y="2843640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77" name="Circle"/>
            <p:cNvSpPr/>
            <p:nvPr/>
          </p:nvSpPr>
          <p:spPr>
            <a:xfrm>
              <a:off x="3536469" y="35030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78" name="Circle"/>
            <p:cNvSpPr/>
            <p:nvPr/>
          </p:nvSpPr>
          <p:spPr>
            <a:xfrm>
              <a:off x="4355856" y="23854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79" name="Circle"/>
            <p:cNvSpPr/>
            <p:nvPr/>
          </p:nvSpPr>
          <p:spPr>
            <a:xfrm>
              <a:off x="4965456" y="1928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80" name="Circle"/>
            <p:cNvSpPr/>
            <p:nvPr/>
          </p:nvSpPr>
          <p:spPr>
            <a:xfrm>
              <a:off x="5892556" y="223943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81" name="Circle"/>
            <p:cNvSpPr/>
            <p:nvPr/>
          </p:nvSpPr>
          <p:spPr>
            <a:xfrm>
              <a:off x="4800356" y="24743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82" name="Circle"/>
            <p:cNvSpPr/>
            <p:nvPr/>
          </p:nvSpPr>
          <p:spPr>
            <a:xfrm>
              <a:off x="4457456" y="29569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83" name="Circle"/>
            <p:cNvSpPr/>
            <p:nvPr/>
          </p:nvSpPr>
          <p:spPr>
            <a:xfrm>
              <a:off x="5575056" y="1928288"/>
              <a:ext cx="254001" cy="254001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384" name="Popov"/>
            <p:cNvSpPr txBox="1"/>
            <p:nvPr/>
          </p:nvSpPr>
          <p:spPr>
            <a:xfrm>
              <a:off x="6171956" y="2028618"/>
              <a:ext cx="550401" cy="2819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>
                  <a:solidFill>
                    <a:srgbClr val="FCFCFC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Popov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6" name="How to determine model complexit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determine model complexity?</a:t>
            </a:r>
          </a:p>
        </p:txBody>
      </p:sp>
      <p:sp>
        <p:nvSpPr>
          <p:cNvPr id="787" name="Depends on complexity of the separation between the classes…"/>
          <p:cNvSpPr txBox="1"/>
          <p:nvPr>
            <p:ph type="body" idx="1"/>
          </p:nvPr>
        </p:nvSpPr>
        <p:spPr>
          <a:xfrm>
            <a:off x="457200" y="2345525"/>
            <a:ext cx="8229600" cy="4512475"/>
          </a:xfrm>
          <a:prstGeom prst="rect">
            <a:avLst/>
          </a:prstGeom>
        </p:spPr>
        <p:txBody>
          <a:bodyPr/>
          <a:lstStyle/>
          <a:p>
            <a:pPr marL="381000" indent="-381000" algn="l">
              <a:buSzPct val="100000"/>
              <a:buChar char="•"/>
            </a:pPr>
            <a:r>
              <a:t>Depends on complexity of the separation between the classes</a:t>
            </a:r>
          </a:p>
          <a:p>
            <a:pPr marL="381000" indent="-381000" algn="l">
              <a:buSzPct val="100000"/>
              <a:buChar char="•"/>
            </a:pPr>
          </a:p>
          <a:p>
            <a:pPr marL="381000" indent="-381000" algn="l">
              <a:buSzPct val="100000"/>
              <a:buChar char="•"/>
            </a:pPr>
            <a:r>
              <a:t>Start with the simplest model (large k in kNN), and increase complexity (smaller 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olynomial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Polynomial Regression</a:t>
            </a:r>
          </a:p>
        </p:txBody>
      </p:sp>
      <p:pic>
        <p:nvPicPr>
          <p:cNvPr id="7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696" y="3565300"/>
            <a:ext cx="7356608" cy="465074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Line"/>
          <p:cNvSpPr/>
          <p:nvPr/>
        </p:nvSpPr>
        <p:spPr>
          <a:xfrm flipV="1">
            <a:off x="6931967" y="2443353"/>
            <a:ext cx="370681" cy="584470"/>
          </a:xfrm>
          <a:prstGeom prst="line">
            <a:avLst/>
          </a:prstGeom>
          <a:ln w="762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6" name="Connection Line"/>
          <p:cNvSpPr/>
          <p:nvPr/>
        </p:nvSpPr>
        <p:spPr>
          <a:xfrm>
            <a:off x="5517091" y="2447998"/>
            <a:ext cx="648098" cy="54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fill="norm" stroke="1" extrusionOk="0">
                <a:moveTo>
                  <a:pt x="21600" y="499"/>
                </a:moveTo>
                <a:cubicBezTo>
                  <a:pt x="13777" y="21600"/>
                  <a:pt x="6577" y="21434"/>
                  <a:pt x="0" y="0"/>
                </a:cubicBezTo>
              </a:path>
            </a:pathLst>
          </a:custGeom>
          <a:ln w="762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793" name="Line"/>
          <p:cNvSpPr/>
          <p:nvPr/>
        </p:nvSpPr>
        <p:spPr>
          <a:xfrm>
            <a:off x="899169" y="2452608"/>
            <a:ext cx="824464" cy="578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55" h="21600" fill="norm" stroke="1" extrusionOk="0">
                <a:moveTo>
                  <a:pt x="0" y="21600"/>
                </a:moveTo>
                <a:lnTo>
                  <a:pt x="2568" y="17251"/>
                </a:lnTo>
                <a:lnTo>
                  <a:pt x="3022" y="12605"/>
                </a:lnTo>
                <a:lnTo>
                  <a:pt x="6096" y="10852"/>
                </a:lnTo>
                <a:lnTo>
                  <a:pt x="8135" y="9455"/>
                </a:lnTo>
                <a:lnTo>
                  <a:pt x="10756" y="9548"/>
                </a:lnTo>
                <a:lnTo>
                  <a:pt x="12323" y="5833"/>
                </a:lnTo>
                <a:cubicBezTo>
                  <a:pt x="12419" y="4861"/>
                  <a:pt x="12514" y="3889"/>
                  <a:pt x="12609" y="2917"/>
                </a:cubicBezTo>
                <a:cubicBezTo>
                  <a:pt x="12705" y="1944"/>
                  <a:pt x="12800" y="972"/>
                  <a:pt x="12895" y="0"/>
                </a:cubicBezTo>
                <a:lnTo>
                  <a:pt x="14361" y="6407"/>
                </a:lnTo>
                <a:lnTo>
                  <a:pt x="16577" y="6681"/>
                </a:lnTo>
                <a:cubicBezTo>
                  <a:pt x="16566" y="8882"/>
                  <a:pt x="17152" y="10779"/>
                  <a:pt x="17960" y="11158"/>
                </a:cubicBezTo>
                <a:cubicBezTo>
                  <a:pt x="20456" y="12330"/>
                  <a:pt x="21600" y="3132"/>
                  <a:pt x="19342" y="45"/>
                </a:cubicBezTo>
              </a:path>
            </a:pathLst>
          </a:custGeom>
          <a:ln w="762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4" name="……….."/>
          <p:cNvSpPr txBox="1"/>
          <p:nvPr/>
        </p:nvSpPr>
        <p:spPr>
          <a:xfrm>
            <a:off x="3045555" y="2442219"/>
            <a:ext cx="1549161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>
                <a:solidFill>
                  <a:srgbClr val="FF2600"/>
                </a:solidFill>
              </a:defRPr>
            </a:lvl1pPr>
          </a:lstStyle>
          <a:p>
            <a:pPr/>
            <a:r>
              <a:t>………..</a:t>
            </a:r>
          </a:p>
        </p:txBody>
      </p:sp>
      <p:sp>
        <p:nvSpPr>
          <p:cNvPr id="795" name="The building blocks are formed by the xn (the larger n, the more complex the shape).…"/>
          <p:cNvSpPr txBox="1"/>
          <p:nvPr/>
        </p:nvSpPr>
        <p:spPr>
          <a:xfrm>
            <a:off x="711623" y="4562475"/>
            <a:ext cx="8795404" cy="65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The building blocks are formed by the xn (the larger n, the more complex the shape). </a:t>
            </a:r>
          </a:p>
          <a:p>
            <a:pPr/>
            <a:r>
              <a:t>The values of the a’s determine the presence of the building blocks.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olynomial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Polynomial Regression</a:t>
            </a:r>
          </a:p>
        </p:txBody>
      </p:sp>
      <p:sp>
        <p:nvSpPr>
          <p:cNvPr id="799" name="Increasing the complexity (flexibility) of the regression equation, leads to more complex models"/>
          <p:cNvSpPr txBox="1"/>
          <p:nvPr>
            <p:ph type="body" sz="quarter" idx="1"/>
          </p:nvPr>
        </p:nvSpPr>
        <p:spPr>
          <a:xfrm>
            <a:off x="457200" y="1235520"/>
            <a:ext cx="8229600" cy="1254872"/>
          </a:xfrm>
          <a:prstGeom prst="rect">
            <a:avLst/>
          </a:prstGeom>
        </p:spPr>
        <p:txBody>
          <a:bodyPr/>
          <a:lstStyle>
            <a:lvl1pPr marL="342900" indent="-342900">
              <a:defRPr sz="2400"/>
            </a:lvl1pPr>
          </a:lstStyle>
          <a:p>
            <a:pPr/>
            <a:r>
              <a:t>Increasing the complexity (flexibility) of the regression equation, leads to more complex models</a:t>
            </a:r>
          </a:p>
        </p:txBody>
      </p:sp>
      <p:sp>
        <p:nvSpPr>
          <p:cNvPr id="800" name="CUTENESS = a FURRINESS + b BARKNESS2 + c"/>
          <p:cNvSpPr txBox="1"/>
          <p:nvPr/>
        </p:nvSpPr>
        <p:spPr>
          <a:xfrm>
            <a:off x="309242" y="2664945"/>
            <a:ext cx="8525516" cy="53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342900" indent="-342900" algn="ctr">
              <a:spcBef>
                <a:spcPts val="800"/>
              </a:spcBef>
              <a:defRPr sz="30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CUTENESS = </a:t>
            </a:r>
            <a:r>
              <a:rPr b="1"/>
              <a:t>a</a:t>
            </a:r>
            <a:r>
              <a:t> FURRINESS + </a:t>
            </a:r>
            <a:r>
              <a:rPr b="1"/>
              <a:t>b</a:t>
            </a:r>
            <a:r>
              <a:t> BARKNESS</a:t>
            </a:r>
            <a:r>
              <a:rPr b="1" baseline="31999">
                <a:solidFill>
                  <a:srgbClr val="FF2600"/>
                </a:solidFill>
              </a:rPr>
              <a:t>2</a:t>
            </a:r>
            <a:r>
              <a:t> + </a:t>
            </a:r>
            <a:r>
              <a:rPr b="1"/>
              <a:t>c</a:t>
            </a:r>
          </a:p>
        </p:txBody>
      </p:sp>
      <p:grpSp>
        <p:nvGrpSpPr>
          <p:cNvPr id="810" name="Group"/>
          <p:cNvGrpSpPr/>
          <p:nvPr/>
        </p:nvGrpSpPr>
        <p:grpSpPr>
          <a:xfrm>
            <a:off x="622723" y="3717301"/>
            <a:ext cx="7368862" cy="2082074"/>
            <a:chOff x="0" y="0"/>
            <a:chExt cx="7368860" cy="2082072"/>
          </a:xfrm>
        </p:grpSpPr>
        <p:grpSp>
          <p:nvGrpSpPr>
            <p:cNvPr id="806" name="Group"/>
            <p:cNvGrpSpPr/>
            <p:nvPr/>
          </p:nvGrpSpPr>
          <p:grpSpPr>
            <a:xfrm>
              <a:off x="196426" y="0"/>
              <a:ext cx="6923603" cy="1474216"/>
              <a:chOff x="0" y="0"/>
              <a:chExt cx="6923602" cy="1474215"/>
            </a:xfrm>
          </p:grpSpPr>
          <p:sp>
            <p:nvSpPr>
              <p:cNvPr id="801" name="Line"/>
              <p:cNvSpPr/>
              <p:nvPr/>
            </p:nvSpPr>
            <p:spPr>
              <a:xfrm flipV="1">
                <a:off x="0" y="101237"/>
                <a:ext cx="1270000" cy="1270001"/>
              </a:xfrm>
              <a:prstGeom prst="line">
                <a:avLst/>
              </a:prstGeom>
              <a:noFill/>
              <a:ln w="25400" cap="flat">
                <a:solidFill>
                  <a:srgbClr val="FF26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11" name="Connection Line"/>
              <p:cNvSpPr/>
              <p:nvPr/>
            </p:nvSpPr>
            <p:spPr>
              <a:xfrm>
                <a:off x="2640541" y="94962"/>
                <a:ext cx="1270001" cy="1270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14291" y="20376"/>
                      <a:pt x="21491" y="13176"/>
                      <a:pt x="21600" y="0"/>
                    </a:cubicBezTo>
                  </a:path>
                </a:pathLst>
              </a:custGeom>
              <a:noFill/>
              <a:ln w="25400" cap="flat">
                <a:solidFill>
                  <a:srgbClr val="FF26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pPr/>
              </a:p>
            </p:txBody>
          </p:sp>
          <p:sp>
            <p:nvSpPr>
              <p:cNvPr id="803" name="Line"/>
              <p:cNvSpPr/>
              <p:nvPr/>
            </p:nvSpPr>
            <p:spPr>
              <a:xfrm>
                <a:off x="6204198" y="0"/>
                <a:ext cx="719405" cy="1474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7927" y="19334"/>
                    </a:lnTo>
                    <a:lnTo>
                      <a:pt x="6146" y="15174"/>
                    </a:lnTo>
                    <a:cubicBezTo>
                      <a:pt x="4831" y="14663"/>
                      <a:pt x="4138" y="13861"/>
                      <a:pt x="4305" y="13045"/>
                    </a:cubicBezTo>
                    <a:cubicBezTo>
                      <a:pt x="4630" y="11460"/>
                      <a:pt x="7750" y="10382"/>
                      <a:pt x="10922" y="10757"/>
                    </a:cubicBezTo>
                    <a:lnTo>
                      <a:pt x="17671" y="8799"/>
                    </a:lnTo>
                    <a:lnTo>
                      <a:pt x="14088" y="5350"/>
                    </a:lnTo>
                    <a:lnTo>
                      <a:pt x="10242" y="2038"/>
                    </a:lnTo>
                    <a:lnTo>
                      <a:pt x="6279" y="1656"/>
                    </a:lnTo>
                    <a:lnTo>
                      <a:pt x="15548" y="8"/>
                    </a:ln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rgbClr val="FF2600"/>
                </a:solidFill>
                <a:prstDash val="solid"/>
                <a:round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04" name="….."/>
              <p:cNvSpPr txBox="1"/>
              <p:nvPr/>
            </p:nvSpPr>
            <p:spPr>
              <a:xfrm>
                <a:off x="2000674" y="550818"/>
                <a:ext cx="459763" cy="370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pPr/>
                <a:r>
                  <a:t>…..</a:t>
                </a:r>
              </a:p>
            </p:txBody>
          </p:sp>
          <p:sp>
            <p:nvSpPr>
              <p:cNvPr id="805" name="….."/>
              <p:cNvSpPr txBox="1"/>
              <p:nvPr/>
            </p:nvSpPr>
            <p:spPr>
              <a:xfrm>
                <a:off x="4921674" y="550818"/>
                <a:ext cx="459763" cy="370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pPr/>
                <a:r>
                  <a:t>…..</a:t>
                </a:r>
              </a:p>
            </p:txBody>
          </p:sp>
        </p:grpSp>
        <p:sp>
          <p:nvSpPr>
            <p:cNvPr id="807" name="model complexity"/>
            <p:cNvSpPr txBox="1"/>
            <p:nvPr/>
          </p:nvSpPr>
          <p:spPr>
            <a:xfrm>
              <a:off x="2753596" y="1711234"/>
              <a:ext cx="1933608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model complexity </a:t>
              </a:r>
            </a:p>
          </p:txBody>
        </p:sp>
        <p:sp>
          <p:nvSpPr>
            <p:cNvPr id="808" name="simple"/>
            <p:cNvSpPr txBox="1"/>
            <p:nvPr/>
          </p:nvSpPr>
          <p:spPr>
            <a:xfrm>
              <a:off x="0" y="1711234"/>
              <a:ext cx="76471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simple</a:t>
              </a:r>
            </a:p>
          </p:txBody>
        </p:sp>
        <p:sp>
          <p:nvSpPr>
            <p:cNvPr id="809" name="complex"/>
            <p:cNvSpPr txBox="1"/>
            <p:nvPr/>
          </p:nvSpPr>
          <p:spPr>
            <a:xfrm>
              <a:off x="6413500" y="1711234"/>
              <a:ext cx="955361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complex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olynomial Expansion (complexity paramete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z="3136"/>
            </a:lvl1pPr>
          </a:lstStyle>
          <a:p>
            <a:pPr/>
            <a:r>
              <a:t>Polynomial Expansion (complexity parameter)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30806"/>
            <a:ext cx="9144000" cy="5193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Lowest Complexity (p.e.=1): Underfi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Lowest Complexity (p.e.=1): Underfitting</a:t>
            </a:r>
          </a:p>
        </p:txBody>
      </p:sp>
      <p:pic>
        <p:nvPicPr>
          <p:cNvPr id="8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30806"/>
            <a:ext cx="9144000" cy="5193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07006"/>
            <a:ext cx="9144000" cy="5193388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Bit more complexity (p.e.=2): Best f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Bit more complexity (p.e.=2): Best fit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56206"/>
            <a:ext cx="9144000" cy="5193388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Even more complexity (p.e.=3): Overfi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Even more complexity (p.e.=3): Overfitting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0506"/>
            <a:ext cx="9144000" cy="5193388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More complexity (p.e.=4): Overfi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complexity (p.e.=4): Overfitting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32406"/>
            <a:ext cx="9144000" cy="5193388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Large complexity (p.e.=5): Overfi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Large complexity (p.e.=5): Overfitting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Underfitting and Overfi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Underfitting and Overfitting</a:t>
            </a:r>
          </a:p>
        </p:txBody>
      </p:sp>
      <p:sp>
        <p:nvSpPr>
          <p:cNvPr id="832" name="The relation between the complexity of the induced model and underfitting and overfitting is a crucial notion in machine learn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8610" indent="-308610" defTabSz="411479">
              <a:spcBef>
                <a:spcPts val="500"/>
              </a:spcBef>
              <a:defRPr sz="2159"/>
            </a:pPr>
            <a:r>
              <a:t>The relation between the complexity of the induced model and underfitting and overfitting is a crucial notion in machine learning</a:t>
            </a:r>
          </a:p>
          <a:p>
            <a:pPr marL="308610" indent="-308610" defTabSz="411479">
              <a:spcBef>
                <a:spcPts val="500"/>
              </a:spcBef>
              <a:defRPr sz="2159"/>
            </a:pPr>
          </a:p>
          <a:p>
            <a:pPr marL="308610" indent="-308610" defTabSz="411479">
              <a:spcBef>
                <a:spcPts val="500"/>
              </a:spcBef>
              <a:defRPr b="1" sz="2159"/>
            </a:pPr>
            <a:r>
              <a:t>Underfitting:</a:t>
            </a:r>
          </a:p>
          <a:p>
            <a:pPr lvl="1" marL="720090" indent="-308610" defTabSz="411479">
              <a:spcBef>
                <a:spcPts val="500"/>
              </a:spcBef>
              <a:buChar char="-"/>
              <a:defRPr sz="2159"/>
            </a:pPr>
            <a:r>
              <a:t>The induced model is not complex (flexible) enough to model the data</a:t>
            </a:r>
          </a:p>
          <a:p>
            <a:pPr lvl="1" marL="720090" indent="-308610" defTabSz="411479">
              <a:spcBef>
                <a:spcPts val="500"/>
              </a:spcBef>
              <a:buChar char="-"/>
              <a:defRPr sz="2159"/>
            </a:pPr>
            <a:r>
              <a:t>performs badly both on training and test set</a:t>
            </a:r>
          </a:p>
          <a:p>
            <a:pPr lvl="1" marL="720090" indent="-308610" defTabSz="411479">
              <a:spcBef>
                <a:spcPts val="500"/>
              </a:spcBef>
              <a:defRPr sz="2159"/>
            </a:pPr>
          </a:p>
          <a:p>
            <a:pPr marL="308610" indent="-308610" defTabSz="411479">
              <a:spcBef>
                <a:spcPts val="500"/>
              </a:spcBef>
              <a:defRPr b="1" sz="2159"/>
            </a:pPr>
            <a:r>
              <a:t>Overfitting</a:t>
            </a:r>
          </a:p>
          <a:p>
            <a:pPr lvl="1" marL="720090" indent="-308610" defTabSz="411479">
              <a:spcBef>
                <a:spcPts val="500"/>
              </a:spcBef>
              <a:buChar char="-"/>
              <a:defRPr sz="2159"/>
            </a:pPr>
            <a:r>
              <a:t>The induced model is too complex to model the data (tries to fit noise)</a:t>
            </a:r>
          </a:p>
          <a:p>
            <a:pPr lvl="1" marL="720090" indent="-308610" defTabSz="411479">
              <a:spcBef>
                <a:spcPts val="500"/>
              </a:spcBef>
              <a:buChar char="-"/>
              <a:defRPr sz="2159"/>
            </a:pPr>
            <a:r>
              <a:t>performs better on training set than on test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Description versus Predi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Description versus Prediction</a:t>
            </a:r>
          </a:p>
        </p:txBody>
      </p:sp>
      <p:sp>
        <p:nvSpPr>
          <p:cNvPr id="388" name="Correlation is describing the dat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Correlation is </a:t>
            </a:r>
            <a:r>
              <a:t>describing </a:t>
            </a:r>
            <a:r>
              <a:t>the data.</a:t>
            </a:r>
          </a:p>
          <a:p>
            <a:pPr marL="342900" indent="-342900"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marL="342900" indent="-342900"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marL="342900" indent="-342900"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We want to </a:t>
            </a:r>
            <a:r>
              <a:rPr b="1"/>
              <a:t>predict</a:t>
            </a:r>
            <a:r>
              <a:t> data,</a:t>
            </a:r>
          </a:p>
          <a:p>
            <a:pPr marL="342900" indent="-342900"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marL="342900" indent="-342900"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marL="342900" indent="-342900">
              <a:defRPr sz="24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therefore we model the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Orange data fitting (no prediction!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Orange data fitting (no prediction!)</a:t>
            </a:r>
          </a:p>
        </p:txBody>
      </p:sp>
      <p:sp>
        <p:nvSpPr>
          <p:cNvPr id="835" name="Load the housing.tab dataset…"/>
          <p:cNvSpPr txBox="1"/>
          <p:nvPr>
            <p:ph type="body" sz="quarter" idx="1"/>
          </p:nvPr>
        </p:nvSpPr>
        <p:spPr>
          <a:xfrm>
            <a:off x="457200" y="1235520"/>
            <a:ext cx="8229600" cy="952243"/>
          </a:xfrm>
          <a:prstGeom prst="rect">
            <a:avLst/>
          </a:prstGeom>
        </p:spPr>
        <p:txBody>
          <a:bodyPr/>
          <a:lstStyle/>
          <a:p>
            <a:pPr/>
            <a:r>
              <a:t>Load the housing.tab dataset</a:t>
            </a:r>
          </a:p>
          <a:p>
            <a:pPr/>
            <a:r>
              <a:t>Univariate Regression widget</a:t>
            </a:r>
          </a:p>
        </p:txBody>
      </p:sp>
      <p:pic>
        <p:nvPicPr>
          <p:cNvPr id="8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500" y="2472882"/>
            <a:ext cx="5461000" cy="2095501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Select two different features/attributes…"/>
          <p:cNvSpPr txBox="1"/>
          <p:nvPr/>
        </p:nvSpPr>
        <p:spPr>
          <a:xfrm>
            <a:off x="457200" y="4512119"/>
            <a:ext cx="8493026" cy="129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42900" indent="-342900" defTabSz="457200">
              <a:spcBef>
                <a:spcPts val="600"/>
              </a:spcBef>
              <a:buSzPct val="100000"/>
              <a:buFont typeface="Arial"/>
              <a:buChar char="•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Select two different features/attributes</a:t>
            </a:r>
          </a:p>
          <a:p>
            <a:pPr marL="342900" indent="-342900" defTabSz="457200">
              <a:spcBef>
                <a:spcPts val="600"/>
              </a:spcBef>
              <a:buSzPct val="100000"/>
              <a:buFont typeface="Arial"/>
              <a:buChar char="•"/>
              <a:defRPr sz="2000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Vary the polynomial expansion (0 is a straight line) and try to identify underfitting, fitting, and overfitting by means of visual inspection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Housing.t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Housing.tab</a:t>
            </a:r>
          </a:p>
        </p:txBody>
      </p:sp>
      <p:sp>
        <p:nvSpPr>
          <p:cNvPr id="840" name="Concerns housing values in suburbs of Bost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342900">
              <a:spcBef>
                <a:spcPts val="400"/>
              </a:spcBef>
              <a:defRPr sz="1500"/>
            </a:pPr>
            <a:r>
              <a:t>Concerns housing values in suburbs of Boston.</a:t>
            </a:r>
          </a:p>
          <a:p>
            <a:pPr marL="257175" indent="-257175" defTabSz="342900">
              <a:spcBef>
                <a:spcPts val="400"/>
              </a:spcBef>
              <a:defRPr sz="1500"/>
            </a:pPr>
          </a:p>
          <a:p>
            <a:pPr marL="257175" indent="-257175" defTabSz="342900">
              <a:spcBef>
                <a:spcPts val="400"/>
              </a:spcBef>
              <a:defRPr sz="1500"/>
            </a:pPr>
            <a:r>
              <a:t>Attribute Information: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1. CRIM: per capita crime rate by town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2. ZN: proportion of residential land zoned for lots over 25,000 sq.ft.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3. INDUS: proportion of non-retail business acres per town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4. CHAS: Charles River dummy variable (= 1 if tract bounds river; 0 otherwise)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5. NOX: nitric oxides concentration (parts per 10 million)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6. RM: average number of rooms per dwelling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7. AGE: proportion of owner-occupied units built prior to 1940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8. DIS: weighted distances to five Boston employment centres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9. RAD: index of accessibility to radial highways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10. TAX: full-value property-tax rate per $10,000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11. PTRATIO: pupil-teacher ratio by town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12. B: 1000(Bk - 0.63)^2 where Bk is the proportion of blacks by town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13. LSTAT: % lower status of the population </a:t>
            </a:r>
          </a:p>
          <a:p>
            <a:pPr marL="0" indent="0" defTabSz="342900">
              <a:spcBef>
                <a:spcPts val="400"/>
              </a:spcBef>
              <a:buSzTx/>
              <a:buNone/>
              <a:defRPr sz="1500"/>
            </a:pPr>
            <a:r>
              <a:t>14. MEDV: Median value of owner-occupied homes in $1000's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Orange prediction Nearest Neighbour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29768">
              <a:defRPr sz="3008"/>
            </a:pPr>
            <a:r>
              <a:t>Orange prediction</a:t>
            </a:r>
            <a:br/>
            <a:r>
              <a:t>Nearest Neighbour regression</a:t>
            </a:r>
          </a:p>
        </p:txBody>
      </p:sp>
      <p:sp>
        <p:nvSpPr>
          <p:cNvPr id="843" name="smaller k implies a more complex model!"/>
          <p:cNvSpPr txBox="1"/>
          <p:nvPr/>
        </p:nvSpPr>
        <p:spPr>
          <a:xfrm>
            <a:off x="1983974" y="1112105"/>
            <a:ext cx="5609142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/>
            <a:r>
              <a:t>smaller k implies a more complex model!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150" y="946150"/>
            <a:ext cx="6997700" cy="4965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5014939" y="5124708"/>
            <a:ext cx="2266595" cy="1469852"/>
            <a:chOff x="0" y="0"/>
            <a:chExt cx="2266593" cy="1469851"/>
          </a:xfrm>
        </p:grpSpPr>
        <p:pic>
          <p:nvPicPr>
            <p:cNvPr id="84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66594" cy="14698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6" name="Line"/>
            <p:cNvSpPr/>
            <p:nvPr/>
          </p:nvSpPr>
          <p:spPr>
            <a:xfrm>
              <a:off x="770602" y="146258"/>
              <a:ext cx="725389" cy="939126"/>
            </a:xfrm>
            <a:prstGeom prst="line">
              <a:avLst/>
            </a:prstGeom>
            <a:noFill/>
            <a:ln w="1270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847" name="Line"/>
            <p:cNvSpPr/>
            <p:nvPr/>
          </p:nvSpPr>
          <p:spPr>
            <a:xfrm flipH="1">
              <a:off x="865740" y="184601"/>
              <a:ext cx="862441" cy="862440"/>
            </a:xfrm>
            <a:prstGeom prst="line">
              <a:avLst/>
            </a:prstGeom>
            <a:noFill/>
            <a:ln w="127000" cap="flat">
              <a:solidFill>
                <a:srgbClr val="FF26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8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5431" y="15239"/>
            <a:ext cx="1747200" cy="2173517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Line"/>
          <p:cNvSpPr/>
          <p:nvPr/>
        </p:nvSpPr>
        <p:spPr>
          <a:xfrm flipV="1">
            <a:off x="4680198" y="1041399"/>
            <a:ext cx="1517403" cy="599347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51" name="select 2"/>
          <p:cNvSpPr txBox="1"/>
          <p:nvPr/>
        </p:nvSpPr>
        <p:spPr>
          <a:xfrm>
            <a:off x="3937424" y="1156555"/>
            <a:ext cx="891960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select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What is a mode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model?</a:t>
            </a:r>
          </a:p>
        </p:txBody>
      </p:sp>
      <p:sp>
        <p:nvSpPr>
          <p:cNvPr id="391" name="In machine learning, a model takes the feature(s) as input and generates as output a label estim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59" indent="-365759" defTabSz="877823">
              <a:spcBef>
                <a:spcPts val="700"/>
              </a:spcBef>
              <a:buFontTx/>
              <a:defRPr sz="307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In machine learning, a model takes the feature(s) as input and generates as output a label estimate</a:t>
            </a:r>
          </a:p>
          <a:p>
            <a:pPr marL="365759" indent="-365759" defTabSz="877823">
              <a:spcBef>
                <a:spcPts val="700"/>
              </a:spcBef>
              <a:buFontTx/>
              <a:defRPr sz="307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marL="365759" indent="-365759" defTabSz="877823">
              <a:spcBef>
                <a:spcPts val="700"/>
              </a:spcBef>
              <a:buFontTx/>
              <a:defRPr sz="307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Input: furriness</a:t>
            </a:r>
          </a:p>
          <a:p>
            <a:pPr marL="365759" indent="-365759" defTabSz="877823">
              <a:spcBef>
                <a:spcPts val="700"/>
              </a:spcBef>
              <a:buFontTx/>
              <a:defRPr sz="307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Output: estimate of cuteness</a:t>
            </a:r>
          </a:p>
          <a:p>
            <a:pPr marL="365759" indent="-365759" defTabSz="877823">
              <a:spcBef>
                <a:spcPts val="700"/>
              </a:spcBef>
              <a:buFontTx/>
              <a:defRPr sz="3072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Evaluation of the model: difference between estimated and true cuteness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What is a suitable mode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suitable model?</a:t>
            </a:r>
          </a:p>
        </p:txBody>
      </p:sp>
      <p:grpSp>
        <p:nvGrpSpPr>
          <p:cNvPr id="420" name="Group"/>
          <p:cNvGrpSpPr/>
          <p:nvPr/>
        </p:nvGrpSpPr>
        <p:grpSpPr>
          <a:xfrm>
            <a:off x="957436" y="1485094"/>
            <a:ext cx="7276304" cy="5224952"/>
            <a:chOff x="0" y="0"/>
            <a:chExt cx="7276303" cy="5224950"/>
          </a:xfrm>
        </p:grpSpPr>
        <p:sp>
          <p:nvSpPr>
            <p:cNvPr id="394" name="Line"/>
            <p:cNvSpPr/>
            <p:nvPr/>
          </p:nvSpPr>
          <p:spPr>
            <a:xfrm>
              <a:off x="405499" y="4778859"/>
              <a:ext cx="5901006" cy="1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395" name="Line"/>
            <p:cNvSpPr/>
            <p:nvPr/>
          </p:nvSpPr>
          <p:spPr>
            <a:xfrm flipV="1">
              <a:off x="430165" y="635848"/>
              <a:ext cx="1" cy="4150647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396" name="furriness"/>
            <p:cNvSpPr txBox="1"/>
            <p:nvPr/>
          </p:nvSpPr>
          <p:spPr>
            <a:xfrm>
              <a:off x="2795952" y="4815500"/>
              <a:ext cx="1526496" cy="409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2400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furriness</a:t>
              </a:r>
            </a:p>
          </p:txBody>
        </p:sp>
        <p:sp>
          <p:nvSpPr>
            <p:cNvPr id="397" name="cuteness"/>
            <p:cNvSpPr txBox="1"/>
            <p:nvPr/>
          </p:nvSpPr>
          <p:spPr>
            <a:xfrm rot="16200000">
              <a:off x="-437772" y="2507027"/>
              <a:ext cx="1284994" cy="409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2400"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cuteness</a:t>
              </a:r>
            </a:p>
          </p:txBody>
        </p:sp>
        <p:pic>
          <p:nvPicPr>
            <p:cNvPr id="39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55236" y="4489024"/>
              <a:ext cx="773892" cy="57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0685" y="0"/>
              <a:ext cx="579672" cy="579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0" name="Circle"/>
            <p:cNvSpPr/>
            <p:nvPr/>
          </p:nvSpPr>
          <p:spPr>
            <a:xfrm>
              <a:off x="1046666" y="3766866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01" name="Circle"/>
            <p:cNvSpPr/>
            <p:nvPr/>
          </p:nvSpPr>
          <p:spPr>
            <a:xfrm>
              <a:off x="755863" y="4325207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02" name="Circle"/>
            <p:cNvSpPr/>
            <p:nvPr/>
          </p:nvSpPr>
          <p:spPr>
            <a:xfrm>
              <a:off x="1686431" y="3627281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03" name="Circle"/>
            <p:cNvSpPr/>
            <p:nvPr/>
          </p:nvSpPr>
          <p:spPr>
            <a:xfrm>
              <a:off x="1418893" y="4162358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04" name="Circle"/>
            <p:cNvSpPr/>
            <p:nvPr/>
          </p:nvSpPr>
          <p:spPr>
            <a:xfrm>
              <a:off x="2036669" y="2882826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05" name="Circle"/>
            <p:cNvSpPr/>
            <p:nvPr/>
          </p:nvSpPr>
          <p:spPr>
            <a:xfrm>
              <a:off x="2023762" y="3359743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06" name="Circle"/>
            <p:cNvSpPr/>
            <p:nvPr/>
          </p:nvSpPr>
          <p:spPr>
            <a:xfrm>
              <a:off x="2477414" y="3627281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07" name="Circle"/>
            <p:cNvSpPr/>
            <p:nvPr/>
          </p:nvSpPr>
          <p:spPr>
            <a:xfrm>
              <a:off x="2686792" y="2882826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08" name="Circle"/>
            <p:cNvSpPr/>
            <p:nvPr/>
          </p:nvSpPr>
          <p:spPr>
            <a:xfrm>
              <a:off x="3442878" y="2604529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09" name="Circle"/>
            <p:cNvSpPr/>
            <p:nvPr/>
          </p:nvSpPr>
          <p:spPr>
            <a:xfrm>
              <a:off x="3239099" y="3208525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10" name="Circle"/>
            <p:cNvSpPr/>
            <p:nvPr/>
          </p:nvSpPr>
          <p:spPr>
            <a:xfrm>
              <a:off x="3989587" y="2184900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11" name="Circle"/>
            <p:cNvSpPr/>
            <p:nvPr/>
          </p:nvSpPr>
          <p:spPr>
            <a:xfrm>
              <a:off x="4547928" y="1766145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12" name="Circle"/>
            <p:cNvSpPr/>
            <p:nvPr/>
          </p:nvSpPr>
          <p:spPr>
            <a:xfrm>
              <a:off x="5397072" y="2051131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13" name="Circle"/>
            <p:cNvSpPr/>
            <p:nvPr/>
          </p:nvSpPr>
          <p:spPr>
            <a:xfrm>
              <a:off x="4396711" y="2266325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14" name="Circle"/>
            <p:cNvSpPr/>
            <p:nvPr/>
          </p:nvSpPr>
          <p:spPr>
            <a:xfrm>
              <a:off x="4082644" y="2708345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15" name="Circle"/>
            <p:cNvSpPr/>
            <p:nvPr/>
          </p:nvSpPr>
          <p:spPr>
            <a:xfrm>
              <a:off x="5106269" y="1766145"/>
              <a:ext cx="232643" cy="232643"/>
            </a:xfrm>
            <a:prstGeom prst="ellipse">
              <a:avLst/>
            </a:prstGeom>
            <a:gradFill flip="none" rotWithShape="1">
              <a:gsLst>
                <a:gs pos="0">
                  <a:srgbClr val="202099"/>
                </a:gs>
                <a:gs pos="100000">
                  <a:srgbClr val="A4A4E7"/>
                </a:gs>
              </a:gsLst>
              <a:lin ang="16200000" scaled="0"/>
            </a:gradFill>
            <a:ln w="25400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pPr>
            </a:p>
          </p:txBody>
        </p:sp>
        <p:sp>
          <p:nvSpPr>
            <p:cNvPr id="416" name="Popov"/>
            <p:cNvSpPr txBox="1"/>
            <p:nvPr/>
          </p:nvSpPr>
          <p:spPr>
            <a:xfrm>
              <a:off x="5652978" y="1858038"/>
              <a:ext cx="504121" cy="258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200">
                  <a:solidFill>
                    <a:srgbClr val="FCFCFC"/>
                  </a:solid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pPr/>
              <a:r>
                <a:t>Popov</a:t>
              </a:r>
            </a:p>
          </p:txBody>
        </p:sp>
        <p:grpSp>
          <p:nvGrpSpPr>
            <p:cNvPr id="419" name="Group"/>
            <p:cNvGrpSpPr/>
            <p:nvPr/>
          </p:nvGrpSpPr>
          <p:grpSpPr>
            <a:xfrm>
              <a:off x="719063" y="1218735"/>
              <a:ext cx="6557240" cy="3325744"/>
              <a:chOff x="0" y="0"/>
              <a:chExt cx="6557239" cy="3325743"/>
            </a:xfrm>
          </p:grpSpPr>
          <p:sp>
            <p:nvSpPr>
              <p:cNvPr id="417" name="Line"/>
              <p:cNvSpPr/>
              <p:nvPr/>
            </p:nvSpPr>
            <p:spPr>
              <a:xfrm flipV="1">
                <a:off x="0" y="403899"/>
                <a:ext cx="5130503" cy="2921845"/>
              </a:xfrm>
              <a:prstGeom prst="line">
                <a:avLst/>
              </a:prstGeom>
              <a:noFill/>
              <a:ln w="127000" cap="flat">
                <a:solidFill>
                  <a:srgbClr val="FFE800"/>
                </a:solidFill>
                <a:prstDash val="solid"/>
                <a:bevel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418" name="a line!"/>
              <p:cNvSpPr txBox="1"/>
              <p:nvPr/>
            </p:nvSpPr>
            <p:spPr>
              <a:xfrm>
                <a:off x="5369961" y="0"/>
                <a:ext cx="1187279" cy="5232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2900">
                    <a:latin typeface="Lucida Grande"/>
                    <a:ea typeface="Lucida Grande"/>
                    <a:cs typeface="Lucida Grande"/>
                    <a:sym typeface="Lucida Grande"/>
                  </a:defRPr>
                </a:lvl1pPr>
              </a:lstStyle>
              <a:p>
                <a:pPr>
                  <a:defRPr>
                    <a:solidFill>
                      <a:srgbClr val="FFEF00"/>
                    </a:solidFill>
                  </a:defRPr>
                </a:pPr>
                <a:r>
                  <a:rPr>
                    <a:solidFill>
                      <a:srgbClr val="000000"/>
                    </a:solidFill>
                  </a:rPr>
                  <a:t>a line!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What is the best model (line)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best model (line)?</a:t>
            </a:r>
          </a:p>
        </p:txBody>
      </p:sp>
      <p:sp>
        <p:nvSpPr>
          <p:cNvPr id="423" name="Slide Number"/>
          <p:cNvSpPr txBox="1"/>
          <p:nvPr>
            <p:ph type="sldNum" sz="quarter" idx="4294967295"/>
          </p:nvPr>
        </p:nvSpPr>
        <p:spPr>
          <a:xfrm>
            <a:off x="8355823" y="6455998"/>
            <a:ext cx="188896" cy="2642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sp>
        <p:nvSpPr>
          <p:cNvPr id="424" name="Line"/>
          <p:cNvSpPr/>
          <p:nvPr/>
        </p:nvSpPr>
        <p:spPr>
          <a:xfrm>
            <a:off x="1362935" y="6213154"/>
            <a:ext cx="5901006" cy="1"/>
          </a:xfrm>
          <a:prstGeom prst="line">
            <a:avLst/>
          </a:prstGeom>
          <a:ln w="50800">
            <a:solidFill>
              <a:srgbClr val="BBE0E3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25" name="Line"/>
          <p:cNvSpPr/>
          <p:nvPr/>
        </p:nvSpPr>
        <p:spPr>
          <a:xfrm flipV="1">
            <a:off x="1387601" y="2070143"/>
            <a:ext cx="1" cy="4150647"/>
          </a:xfrm>
          <a:prstGeom prst="line">
            <a:avLst/>
          </a:prstGeom>
          <a:ln w="50800">
            <a:solidFill>
              <a:srgbClr val="BBE0E3"/>
            </a:solidFill>
            <a:bevel/>
            <a:tailEnd type="arrow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26" name="furriness"/>
          <p:cNvSpPr txBox="1"/>
          <p:nvPr/>
        </p:nvSpPr>
        <p:spPr>
          <a:xfrm>
            <a:off x="3753388" y="6249795"/>
            <a:ext cx="1293854" cy="4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sz="24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furriness</a:t>
            </a:r>
          </a:p>
        </p:txBody>
      </p:sp>
      <p:sp>
        <p:nvSpPr>
          <p:cNvPr id="427" name="cuteness"/>
          <p:cNvSpPr txBox="1"/>
          <p:nvPr/>
        </p:nvSpPr>
        <p:spPr>
          <a:xfrm rot="16200000">
            <a:off x="519664" y="3941322"/>
            <a:ext cx="1284994" cy="4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sz="24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cuteness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2673" y="5923318"/>
            <a:ext cx="773891" cy="579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8121" y="1434294"/>
            <a:ext cx="579672" cy="579672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ircle"/>
          <p:cNvSpPr/>
          <p:nvPr/>
        </p:nvSpPr>
        <p:spPr>
          <a:xfrm>
            <a:off x="2004102" y="5201161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31" name="Circle"/>
          <p:cNvSpPr/>
          <p:nvPr/>
        </p:nvSpPr>
        <p:spPr>
          <a:xfrm>
            <a:off x="1713300" y="5759502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32" name="Circle"/>
          <p:cNvSpPr/>
          <p:nvPr/>
        </p:nvSpPr>
        <p:spPr>
          <a:xfrm>
            <a:off x="2643868" y="5061575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33" name="Circle"/>
          <p:cNvSpPr/>
          <p:nvPr/>
        </p:nvSpPr>
        <p:spPr>
          <a:xfrm>
            <a:off x="2376329" y="5596652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34" name="Circle"/>
          <p:cNvSpPr/>
          <p:nvPr/>
        </p:nvSpPr>
        <p:spPr>
          <a:xfrm>
            <a:off x="2994105" y="4317121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35" name="Circle"/>
          <p:cNvSpPr/>
          <p:nvPr/>
        </p:nvSpPr>
        <p:spPr>
          <a:xfrm>
            <a:off x="2981199" y="4794037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36" name="Circle"/>
          <p:cNvSpPr/>
          <p:nvPr/>
        </p:nvSpPr>
        <p:spPr>
          <a:xfrm>
            <a:off x="3434850" y="5061575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37" name="Circle"/>
          <p:cNvSpPr/>
          <p:nvPr/>
        </p:nvSpPr>
        <p:spPr>
          <a:xfrm>
            <a:off x="3644228" y="4317121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38" name="Circle"/>
          <p:cNvSpPr/>
          <p:nvPr/>
        </p:nvSpPr>
        <p:spPr>
          <a:xfrm>
            <a:off x="4400315" y="4038823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39" name="Circle"/>
          <p:cNvSpPr/>
          <p:nvPr/>
        </p:nvSpPr>
        <p:spPr>
          <a:xfrm>
            <a:off x="4196535" y="4642820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40" name="Circle"/>
          <p:cNvSpPr/>
          <p:nvPr/>
        </p:nvSpPr>
        <p:spPr>
          <a:xfrm>
            <a:off x="4947024" y="3619195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41" name="Circle"/>
          <p:cNvSpPr/>
          <p:nvPr/>
        </p:nvSpPr>
        <p:spPr>
          <a:xfrm>
            <a:off x="5505364" y="3200439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42" name="Circle"/>
          <p:cNvSpPr/>
          <p:nvPr/>
        </p:nvSpPr>
        <p:spPr>
          <a:xfrm>
            <a:off x="6354508" y="3485426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43" name="Circle"/>
          <p:cNvSpPr/>
          <p:nvPr/>
        </p:nvSpPr>
        <p:spPr>
          <a:xfrm>
            <a:off x="5354147" y="3700619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44" name="Circle"/>
          <p:cNvSpPr/>
          <p:nvPr/>
        </p:nvSpPr>
        <p:spPr>
          <a:xfrm>
            <a:off x="5040080" y="4142640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45" name="Circle"/>
          <p:cNvSpPr/>
          <p:nvPr/>
        </p:nvSpPr>
        <p:spPr>
          <a:xfrm>
            <a:off x="6063705" y="3200439"/>
            <a:ext cx="232643" cy="232643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46" name="Popov"/>
          <p:cNvSpPr txBox="1"/>
          <p:nvPr/>
        </p:nvSpPr>
        <p:spPr>
          <a:xfrm>
            <a:off x="6610414" y="3292333"/>
            <a:ext cx="67864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sz="1200">
                <a:solidFill>
                  <a:srgbClr val="FCFCFC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Popov</a:t>
            </a:r>
          </a:p>
        </p:txBody>
      </p:sp>
      <p:sp>
        <p:nvSpPr>
          <p:cNvPr id="447" name="Line"/>
          <p:cNvSpPr/>
          <p:nvPr/>
        </p:nvSpPr>
        <p:spPr>
          <a:xfrm flipV="1">
            <a:off x="1676499" y="3107729"/>
            <a:ext cx="5130503" cy="2921845"/>
          </a:xfrm>
          <a:prstGeom prst="line">
            <a:avLst/>
          </a:prstGeom>
          <a:ln w="127000">
            <a:solidFill>
              <a:srgbClr val="FFE8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48" name="Line"/>
          <p:cNvSpPr/>
          <p:nvPr/>
        </p:nvSpPr>
        <p:spPr>
          <a:xfrm flipV="1">
            <a:off x="1549498" y="3234729"/>
            <a:ext cx="5384504" cy="2480023"/>
          </a:xfrm>
          <a:prstGeom prst="line">
            <a:avLst/>
          </a:prstGeom>
          <a:ln w="127000">
            <a:solidFill>
              <a:srgbClr val="FFE8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49" name="Line"/>
          <p:cNvSpPr/>
          <p:nvPr/>
        </p:nvSpPr>
        <p:spPr>
          <a:xfrm flipV="1">
            <a:off x="1930499" y="2853729"/>
            <a:ext cx="4622503" cy="3429845"/>
          </a:xfrm>
          <a:prstGeom prst="line">
            <a:avLst/>
          </a:prstGeom>
          <a:ln w="127000">
            <a:solidFill>
              <a:srgbClr val="FFE8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8" grpId="1"/>
      <p:bldP build="whole" bldLvl="1" animBg="1" rev="0" advAuto="0" spid="448" grpId="2"/>
      <p:bldP build="whole" bldLvl="1" animBg="1" rev="0" advAuto="0" spid="447" grpId="3"/>
      <p:bldP build="whole" bldLvl="1" animBg="1" rev="0" advAuto="0" spid="447" grpId="4"/>
      <p:bldP build="whole" bldLvl="1" animBg="1" rev="0" advAuto="0" spid="449" grpId="5"/>
      <p:bldP build="whole" bldLvl="1" animBg="1" rev="0" advAuto="0" spid="449" grpId="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Answer: the best fitting 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Answer: the best fitting line</a:t>
            </a:r>
          </a:p>
        </p:txBody>
      </p:sp>
      <p:sp>
        <p:nvSpPr>
          <p:cNvPr id="452" name="Slide Number"/>
          <p:cNvSpPr txBox="1"/>
          <p:nvPr>
            <p:ph type="sldNum" sz="quarter" idx="4294967295"/>
          </p:nvPr>
        </p:nvSpPr>
        <p:spPr>
          <a:xfrm>
            <a:off x="8355823" y="6455998"/>
            <a:ext cx="188896" cy="2642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/>
            <a:fld id="{86CB4B4D-7CA3-9044-876B-883B54F8677D}" type="slidenum"/>
          </a:p>
        </p:txBody>
      </p:sp>
      <p:sp>
        <p:nvSpPr>
          <p:cNvPr id="453" name="Line"/>
          <p:cNvSpPr/>
          <p:nvPr/>
        </p:nvSpPr>
        <p:spPr>
          <a:xfrm flipV="1">
            <a:off x="1350539" y="5302026"/>
            <a:ext cx="1" cy="501874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54" name="Line"/>
          <p:cNvSpPr/>
          <p:nvPr/>
        </p:nvSpPr>
        <p:spPr>
          <a:xfrm flipV="1">
            <a:off x="2247063" y="5111526"/>
            <a:ext cx="1" cy="182369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55" name="Line"/>
          <p:cNvSpPr/>
          <p:nvPr/>
        </p:nvSpPr>
        <p:spPr>
          <a:xfrm flipV="1">
            <a:off x="3648901" y="3955826"/>
            <a:ext cx="1" cy="501874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56" name="Line"/>
          <p:cNvSpPr/>
          <p:nvPr/>
        </p:nvSpPr>
        <p:spPr>
          <a:xfrm flipV="1">
            <a:off x="2719776" y="4501926"/>
            <a:ext cx="1" cy="501874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57" name="Line"/>
          <p:cNvSpPr/>
          <p:nvPr/>
        </p:nvSpPr>
        <p:spPr>
          <a:xfrm flipV="1">
            <a:off x="3355493" y="4632564"/>
            <a:ext cx="1" cy="182369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58" name="Line"/>
          <p:cNvSpPr/>
          <p:nvPr/>
        </p:nvSpPr>
        <p:spPr>
          <a:xfrm flipV="1">
            <a:off x="4708428" y="3663867"/>
            <a:ext cx="1" cy="220232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59" name="Line"/>
          <p:cNvSpPr/>
          <p:nvPr/>
        </p:nvSpPr>
        <p:spPr>
          <a:xfrm flipV="1">
            <a:off x="5474549" y="3066826"/>
            <a:ext cx="1" cy="358141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60" name="Line"/>
          <p:cNvSpPr/>
          <p:nvPr/>
        </p:nvSpPr>
        <p:spPr>
          <a:xfrm flipV="1">
            <a:off x="6256970" y="2498385"/>
            <a:ext cx="1" cy="501874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61" name="Line"/>
          <p:cNvSpPr/>
          <p:nvPr/>
        </p:nvSpPr>
        <p:spPr>
          <a:xfrm flipV="1">
            <a:off x="7446902" y="2340061"/>
            <a:ext cx="1" cy="258754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62" name="Line"/>
          <p:cNvSpPr/>
          <p:nvPr/>
        </p:nvSpPr>
        <p:spPr>
          <a:xfrm flipV="1">
            <a:off x="4422865" y="4063129"/>
            <a:ext cx="1" cy="287269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63" name="Line"/>
          <p:cNvSpPr/>
          <p:nvPr/>
        </p:nvSpPr>
        <p:spPr>
          <a:xfrm flipV="1">
            <a:off x="5604953" y="3389282"/>
            <a:ext cx="1" cy="172969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64" name="Line"/>
          <p:cNvSpPr/>
          <p:nvPr/>
        </p:nvSpPr>
        <p:spPr>
          <a:xfrm flipV="1">
            <a:off x="728454" y="2057039"/>
            <a:ext cx="7189537" cy="4094473"/>
          </a:xfrm>
          <a:prstGeom prst="line">
            <a:avLst/>
          </a:prstGeom>
          <a:ln w="76200">
            <a:solidFill>
              <a:srgbClr val="FFE8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65" name="Circle"/>
          <p:cNvSpPr/>
          <p:nvPr/>
        </p:nvSpPr>
        <p:spPr>
          <a:xfrm>
            <a:off x="1187535" y="4990632"/>
            <a:ext cx="326010" cy="326009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66" name="Circle"/>
          <p:cNvSpPr/>
          <p:nvPr/>
        </p:nvSpPr>
        <p:spPr>
          <a:xfrm>
            <a:off x="805424" y="5861953"/>
            <a:ext cx="326010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67" name="Circle"/>
          <p:cNvSpPr/>
          <p:nvPr/>
        </p:nvSpPr>
        <p:spPr>
          <a:xfrm>
            <a:off x="2084059" y="4795026"/>
            <a:ext cx="326010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68" name="Circle"/>
          <p:cNvSpPr/>
          <p:nvPr/>
        </p:nvSpPr>
        <p:spPr>
          <a:xfrm>
            <a:off x="1595046" y="5389958"/>
            <a:ext cx="326009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69" name="Circle"/>
          <p:cNvSpPr/>
          <p:nvPr/>
        </p:nvSpPr>
        <p:spPr>
          <a:xfrm>
            <a:off x="2556772" y="4420117"/>
            <a:ext cx="326009" cy="326009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70" name="Circle"/>
          <p:cNvSpPr/>
          <p:nvPr/>
        </p:nvSpPr>
        <p:spPr>
          <a:xfrm>
            <a:off x="3192488" y="4795026"/>
            <a:ext cx="326010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71" name="Circle"/>
          <p:cNvSpPr/>
          <p:nvPr/>
        </p:nvSpPr>
        <p:spPr>
          <a:xfrm>
            <a:off x="3485896" y="3751799"/>
            <a:ext cx="326010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72" name="Circle"/>
          <p:cNvSpPr/>
          <p:nvPr/>
        </p:nvSpPr>
        <p:spPr>
          <a:xfrm>
            <a:off x="4545424" y="3361811"/>
            <a:ext cx="326010" cy="326009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73" name="Circle"/>
          <p:cNvSpPr/>
          <p:nvPr/>
        </p:nvSpPr>
        <p:spPr>
          <a:xfrm>
            <a:off x="4259861" y="4208211"/>
            <a:ext cx="326010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74" name="Circle"/>
          <p:cNvSpPr/>
          <p:nvPr/>
        </p:nvSpPr>
        <p:spPr>
          <a:xfrm>
            <a:off x="5311545" y="2773772"/>
            <a:ext cx="326009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75" name="Circle"/>
          <p:cNvSpPr/>
          <p:nvPr/>
        </p:nvSpPr>
        <p:spPr>
          <a:xfrm>
            <a:off x="6093966" y="2186957"/>
            <a:ext cx="326009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76" name="Circle"/>
          <p:cNvSpPr/>
          <p:nvPr/>
        </p:nvSpPr>
        <p:spPr>
          <a:xfrm>
            <a:off x="7283898" y="2581866"/>
            <a:ext cx="326009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77" name="Circle"/>
          <p:cNvSpPr/>
          <p:nvPr/>
        </p:nvSpPr>
        <p:spPr>
          <a:xfrm>
            <a:off x="5869360" y="2976775"/>
            <a:ext cx="326010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78" name="Circle"/>
          <p:cNvSpPr/>
          <p:nvPr/>
        </p:nvSpPr>
        <p:spPr>
          <a:xfrm>
            <a:off x="5441948" y="3507292"/>
            <a:ext cx="326010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79" name="Circle"/>
          <p:cNvSpPr/>
          <p:nvPr/>
        </p:nvSpPr>
        <p:spPr>
          <a:xfrm>
            <a:off x="6876387" y="2403663"/>
            <a:ext cx="326009" cy="326010"/>
          </a:xfrm>
          <a:prstGeom prst="ellipse">
            <a:avLst/>
          </a:prstGeom>
          <a:gradFill>
            <a:gsLst>
              <a:gs pos="0">
                <a:srgbClr val="202099"/>
              </a:gs>
              <a:gs pos="100000">
                <a:srgbClr val="A4A4E7"/>
              </a:gs>
            </a:gsLst>
            <a:lin ang="16200000"/>
          </a:gradFill>
          <a:ln w="25400">
            <a:solidFill>
              <a:srgbClr val="000000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80" name="Line"/>
          <p:cNvSpPr/>
          <p:nvPr/>
        </p:nvSpPr>
        <p:spPr>
          <a:xfrm flipV="1">
            <a:off x="5000673" y="6184715"/>
            <a:ext cx="1" cy="358141"/>
          </a:xfrm>
          <a:prstGeom prst="line">
            <a:avLst/>
          </a:prstGeom>
          <a:ln w="63500">
            <a:solidFill>
              <a:srgbClr val="FF2F05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81" name="deviations from the model = error"/>
          <p:cNvSpPr txBox="1"/>
          <p:nvPr/>
        </p:nvSpPr>
        <p:spPr>
          <a:xfrm>
            <a:off x="5164573" y="6203765"/>
            <a:ext cx="3564397" cy="32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deviations from the model = error</a:t>
            </a:r>
          </a:p>
        </p:txBody>
      </p:sp>
      <p:sp>
        <p:nvSpPr>
          <p:cNvPr id="482" name="Rectangle"/>
          <p:cNvSpPr/>
          <p:nvPr/>
        </p:nvSpPr>
        <p:spPr>
          <a:xfrm>
            <a:off x="4806050" y="6067614"/>
            <a:ext cx="3969051" cy="592344"/>
          </a:xfrm>
          <a:prstGeom prst="rect">
            <a:avLst/>
          </a:prstGeom>
          <a:ln w="25400">
            <a:solidFill>
              <a:srgbClr val="6666B3"/>
            </a:solidFill>
            <a:bevel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an be determined automatically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be determined automatically…</a:t>
            </a:r>
          </a:p>
        </p:txBody>
      </p:sp>
      <p:pic>
        <p:nvPicPr>
          <p:cNvPr id="485" name="animation2.gif" descr="animation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49" y="1114644"/>
            <a:ext cx="8456702" cy="5605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andaardthema">
  <a:themeElements>
    <a:clrScheme name="Standaard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9933"/>
      </a:accent1>
      <a:accent2>
        <a:srgbClr val="339900"/>
      </a:accent2>
      <a:accent3>
        <a:srgbClr val="C3BCB2"/>
      </a:accent3>
      <a:accent4>
        <a:srgbClr val="008EC6"/>
      </a:accent4>
      <a:accent5>
        <a:srgbClr val="D9BC74"/>
      </a:accent5>
      <a:accent6>
        <a:srgbClr val="66CC33"/>
      </a:accent6>
      <a:hlink>
        <a:srgbClr val="0000FF"/>
      </a:hlink>
      <a:folHlink>
        <a:srgbClr val="FF00FF"/>
      </a:folHlink>
    </a:clrScheme>
    <a:fontScheme name="Standaard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tandaard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andaardthema">
  <a:themeElements>
    <a:clrScheme name="Standaard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9933"/>
      </a:accent1>
      <a:accent2>
        <a:srgbClr val="339900"/>
      </a:accent2>
      <a:accent3>
        <a:srgbClr val="C3BCB2"/>
      </a:accent3>
      <a:accent4>
        <a:srgbClr val="008EC6"/>
      </a:accent4>
      <a:accent5>
        <a:srgbClr val="D9BC74"/>
      </a:accent5>
      <a:accent6>
        <a:srgbClr val="66CC33"/>
      </a:accent6>
      <a:hlink>
        <a:srgbClr val="0000FF"/>
      </a:hlink>
      <a:folHlink>
        <a:srgbClr val="FF00FF"/>
      </a:folHlink>
    </a:clrScheme>
    <a:fontScheme name="Standaard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tandaard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